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9" r:id="rId2"/>
    <p:sldId id="256" r:id="rId3"/>
    <p:sldId id="271" r:id="rId4"/>
    <p:sldId id="270" r:id="rId5"/>
    <p:sldId id="311" r:id="rId6"/>
    <p:sldId id="321" r:id="rId7"/>
    <p:sldId id="312" r:id="rId8"/>
    <p:sldId id="310" r:id="rId9"/>
    <p:sldId id="314" r:id="rId10"/>
    <p:sldId id="296" r:id="rId11"/>
    <p:sldId id="295" r:id="rId12"/>
    <p:sldId id="301" r:id="rId13"/>
    <p:sldId id="300" r:id="rId14"/>
    <p:sldId id="298" r:id="rId15"/>
    <p:sldId id="303" r:id="rId16"/>
    <p:sldId id="316" r:id="rId17"/>
    <p:sldId id="302" r:id="rId18"/>
    <p:sldId id="297" r:id="rId19"/>
    <p:sldId id="304" r:id="rId20"/>
    <p:sldId id="306" r:id="rId21"/>
    <p:sldId id="307" r:id="rId22"/>
    <p:sldId id="308" r:id="rId23"/>
    <p:sldId id="318" r:id="rId24"/>
    <p:sldId id="273" r:id="rId25"/>
    <p:sldId id="275" r:id="rId26"/>
    <p:sldId id="276" r:id="rId27"/>
    <p:sldId id="277" r:id="rId28"/>
    <p:sldId id="278" r:id="rId29"/>
    <p:sldId id="279" r:id="rId30"/>
    <p:sldId id="280" r:id="rId31"/>
    <p:sldId id="281" r:id="rId32"/>
    <p:sldId id="282" r:id="rId33"/>
    <p:sldId id="285" r:id="rId34"/>
    <p:sldId id="283" r:id="rId35"/>
    <p:sldId id="286" r:id="rId36"/>
    <p:sldId id="284" r:id="rId37"/>
    <p:sldId id="287" r:id="rId38"/>
    <p:sldId id="288" r:id="rId39"/>
    <p:sldId id="289" r:id="rId40"/>
    <p:sldId id="290" r:id="rId41"/>
    <p:sldId id="291" r:id="rId42"/>
    <p:sldId id="292" r:id="rId43"/>
    <p:sldId id="293" r:id="rId44"/>
    <p:sldId id="294" r:id="rId45"/>
    <p:sldId id="319" r:id="rId46"/>
    <p:sldId id="322" r:id="rId47"/>
    <p:sldId id="274" r:id="rId48"/>
    <p:sldId id="317" r:id="rId49"/>
    <p:sldId id="272" r:id="rId50"/>
    <p:sldId id="313" r:id="rId51"/>
  </p:sldIdLst>
  <p:sldSz cx="12192000" cy="6858000"/>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72" autoAdjust="0"/>
    <p:restoredTop sz="94660"/>
  </p:normalViewPr>
  <p:slideViewPr>
    <p:cSldViewPr snapToGrid="0">
      <p:cViewPr varScale="1">
        <p:scale>
          <a:sx n="85" d="100"/>
          <a:sy n="85" d="100"/>
        </p:scale>
        <p:origin x="54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EB671-CBB8-E27C-FEE1-3D92DBF020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B571F3E-C667-10B8-70CE-386EFE5B35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C64FF99-5254-332F-647B-75915F4A3DEE}"/>
              </a:ext>
            </a:extLst>
          </p:cNvPr>
          <p:cNvSpPr>
            <a:spLocks noGrp="1"/>
          </p:cNvSpPr>
          <p:nvPr>
            <p:ph type="dt" sz="half" idx="10"/>
          </p:nvPr>
        </p:nvSpPr>
        <p:spPr/>
        <p:txBody>
          <a:bodyPr/>
          <a:lstStyle/>
          <a:p>
            <a:fld id="{2966AF15-CD79-4C30-89CE-017DF7FC1CF3}" type="datetimeFigureOut">
              <a:rPr lang="en-US" smtClean="0"/>
              <a:t>9/12/2024</a:t>
            </a:fld>
            <a:endParaRPr lang="en-US"/>
          </a:p>
        </p:txBody>
      </p:sp>
      <p:sp>
        <p:nvSpPr>
          <p:cNvPr id="5" name="Footer Placeholder 4">
            <a:extLst>
              <a:ext uri="{FF2B5EF4-FFF2-40B4-BE49-F238E27FC236}">
                <a16:creationId xmlns:a16="http://schemas.microsoft.com/office/drawing/2014/main" id="{8E89C644-C4A7-2A2E-6D06-BF0A0501C9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38D51D-E01E-E596-7B51-11098C1FE28F}"/>
              </a:ext>
            </a:extLst>
          </p:cNvPr>
          <p:cNvSpPr>
            <a:spLocks noGrp="1"/>
          </p:cNvSpPr>
          <p:nvPr>
            <p:ph type="sldNum" sz="quarter" idx="12"/>
          </p:nvPr>
        </p:nvSpPr>
        <p:spPr/>
        <p:txBody>
          <a:bodyPr/>
          <a:lstStyle/>
          <a:p>
            <a:fld id="{EA47FE22-C688-49CF-A654-D035C36BD9E8}" type="slidenum">
              <a:rPr lang="en-US" smtClean="0"/>
              <a:t>‹#›</a:t>
            </a:fld>
            <a:endParaRPr lang="en-US"/>
          </a:p>
        </p:txBody>
      </p:sp>
    </p:spTree>
    <p:extLst>
      <p:ext uri="{BB962C8B-B14F-4D97-AF65-F5344CB8AC3E}">
        <p14:creationId xmlns:p14="http://schemas.microsoft.com/office/powerpoint/2010/main" val="16898562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28CE6-8EB7-5E10-E318-F3FF4810AC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04D096-8FFE-6AB9-CF3E-EA49564A0D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59D1AF-9CF9-636F-BD9A-83B91A50D8BC}"/>
              </a:ext>
            </a:extLst>
          </p:cNvPr>
          <p:cNvSpPr>
            <a:spLocks noGrp="1"/>
          </p:cNvSpPr>
          <p:nvPr>
            <p:ph type="dt" sz="half" idx="10"/>
          </p:nvPr>
        </p:nvSpPr>
        <p:spPr/>
        <p:txBody>
          <a:bodyPr/>
          <a:lstStyle/>
          <a:p>
            <a:fld id="{2966AF15-CD79-4C30-89CE-017DF7FC1CF3}" type="datetimeFigureOut">
              <a:rPr lang="en-US" smtClean="0"/>
              <a:t>9/12/2024</a:t>
            </a:fld>
            <a:endParaRPr lang="en-US"/>
          </a:p>
        </p:txBody>
      </p:sp>
      <p:sp>
        <p:nvSpPr>
          <p:cNvPr id="5" name="Footer Placeholder 4">
            <a:extLst>
              <a:ext uri="{FF2B5EF4-FFF2-40B4-BE49-F238E27FC236}">
                <a16:creationId xmlns:a16="http://schemas.microsoft.com/office/drawing/2014/main" id="{16496CE6-2D09-B3B9-48D6-8064D154DF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7F0D7D-0AF4-BB74-560E-81F9B7A3902F}"/>
              </a:ext>
            </a:extLst>
          </p:cNvPr>
          <p:cNvSpPr>
            <a:spLocks noGrp="1"/>
          </p:cNvSpPr>
          <p:nvPr>
            <p:ph type="sldNum" sz="quarter" idx="12"/>
          </p:nvPr>
        </p:nvSpPr>
        <p:spPr/>
        <p:txBody>
          <a:bodyPr/>
          <a:lstStyle/>
          <a:p>
            <a:fld id="{EA47FE22-C688-49CF-A654-D035C36BD9E8}" type="slidenum">
              <a:rPr lang="en-US" smtClean="0"/>
              <a:t>‹#›</a:t>
            </a:fld>
            <a:endParaRPr lang="en-US"/>
          </a:p>
        </p:txBody>
      </p:sp>
    </p:spTree>
    <p:extLst>
      <p:ext uri="{BB962C8B-B14F-4D97-AF65-F5344CB8AC3E}">
        <p14:creationId xmlns:p14="http://schemas.microsoft.com/office/powerpoint/2010/main" val="3957407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B91CB8-F540-0AE1-DFA0-92189F0CE13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1F5BC89-5E54-5EE4-8106-71E3F3F7F31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AD68B1-2DFF-CAD0-6D45-55D3FF316778}"/>
              </a:ext>
            </a:extLst>
          </p:cNvPr>
          <p:cNvSpPr>
            <a:spLocks noGrp="1"/>
          </p:cNvSpPr>
          <p:nvPr>
            <p:ph type="dt" sz="half" idx="10"/>
          </p:nvPr>
        </p:nvSpPr>
        <p:spPr/>
        <p:txBody>
          <a:bodyPr/>
          <a:lstStyle/>
          <a:p>
            <a:fld id="{2966AF15-CD79-4C30-89CE-017DF7FC1CF3}" type="datetimeFigureOut">
              <a:rPr lang="en-US" smtClean="0"/>
              <a:t>9/12/2024</a:t>
            </a:fld>
            <a:endParaRPr lang="en-US"/>
          </a:p>
        </p:txBody>
      </p:sp>
      <p:sp>
        <p:nvSpPr>
          <p:cNvPr id="5" name="Footer Placeholder 4">
            <a:extLst>
              <a:ext uri="{FF2B5EF4-FFF2-40B4-BE49-F238E27FC236}">
                <a16:creationId xmlns:a16="http://schemas.microsoft.com/office/drawing/2014/main" id="{8CC2525A-A6FA-5497-FA74-B41337E4D5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E2B503-6074-7B0F-6A56-5C76D9632902}"/>
              </a:ext>
            </a:extLst>
          </p:cNvPr>
          <p:cNvSpPr>
            <a:spLocks noGrp="1"/>
          </p:cNvSpPr>
          <p:nvPr>
            <p:ph type="sldNum" sz="quarter" idx="12"/>
          </p:nvPr>
        </p:nvSpPr>
        <p:spPr/>
        <p:txBody>
          <a:bodyPr/>
          <a:lstStyle/>
          <a:p>
            <a:fld id="{EA47FE22-C688-49CF-A654-D035C36BD9E8}" type="slidenum">
              <a:rPr lang="en-US" smtClean="0"/>
              <a:t>‹#›</a:t>
            </a:fld>
            <a:endParaRPr lang="en-US"/>
          </a:p>
        </p:txBody>
      </p:sp>
    </p:spTree>
    <p:extLst>
      <p:ext uri="{BB962C8B-B14F-4D97-AF65-F5344CB8AC3E}">
        <p14:creationId xmlns:p14="http://schemas.microsoft.com/office/powerpoint/2010/main" val="3456837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067F2-70A7-8DA2-F73A-52267C0874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867240-5034-DD2B-FDBA-738E12E6B2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003344-4942-DE77-CD58-14807F58693F}"/>
              </a:ext>
            </a:extLst>
          </p:cNvPr>
          <p:cNvSpPr>
            <a:spLocks noGrp="1"/>
          </p:cNvSpPr>
          <p:nvPr>
            <p:ph type="dt" sz="half" idx="10"/>
          </p:nvPr>
        </p:nvSpPr>
        <p:spPr/>
        <p:txBody>
          <a:bodyPr/>
          <a:lstStyle/>
          <a:p>
            <a:fld id="{2966AF15-CD79-4C30-89CE-017DF7FC1CF3}" type="datetimeFigureOut">
              <a:rPr lang="en-US" smtClean="0"/>
              <a:t>9/12/2024</a:t>
            </a:fld>
            <a:endParaRPr lang="en-US"/>
          </a:p>
        </p:txBody>
      </p:sp>
      <p:sp>
        <p:nvSpPr>
          <p:cNvPr id="5" name="Footer Placeholder 4">
            <a:extLst>
              <a:ext uri="{FF2B5EF4-FFF2-40B4-BE49-F238E27FC236}">
                <a16:creationId xmlns:a16="http://schemas.microsoft.com/office/drawing/2014/main" id="{763EC7D6-5C64-4637-FA37-45A8AEDD53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426C28-9395-1EFC-D8BA-67D412E09A1B}"/>
              </a:ext>
            </a:extLst>
          </p:cNvPr>
          <p:cNvSpPr>
            <a:spLocks noGrp="1"/>
          </p:cNvSpPr>
          <p:nvPr>
            <p:ph type="sldNum" sz="quarter" idx="12"/>
          </p:nvPr>
        </p:nvSpPr>
        <p:spPr/>
        <p:txBody>
          <a:bodyPr/>
          <a:lstStyle/>
          <a:p>
            <a:fld id="{EA47FE22-C688-49CF-A654-D035C36BD9E8}" type="slidenum">
              <a:rPr lang="en-US" smtClean="0"/>
              <a:t>‹#›</a:t>
            </a:fld>
            <a:endParaRPr lang="en-US"/>
          </a:p>
        </p:txBody>
      </p:sp>
    </p:spTree>
    <p:extLst>
      <p:ext uri="{BB962C8B-B14F-4D97-AF65-F5344CB8AC3E}">
        <p14:creationId xmlns:p14="http://schemas.microsoft.com/office/powerpoint/2010/main" val="3350911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EF75A-9217-FCEF-F073-ECF9411672D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6C823E-8C65-A370-B2DA-58CD4AD956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E48D76-4474-77D4-F3D4-46B59357551A}"/>
              </a:ext>
            </a:extLst>
          </p:cNvPr>
          <p:cNvSpPr>
            <a:spLocks noGrp="1"/>
          </p:cNvSpPr>
          <p:nvPr>
            <p:ph type="dt" sz="half" idx="10"/>
          </p:nvPr>
        </p:nvSpPr>
        <p:spPr/>
        <p:txBody>
          <a:bodyPr/>
          <a:lstStyle/>
          <a:p>
            <a:fld id="{2966AF15-CD79-4C30-89CE-017DF7FC1CF3}" type="datetimeFigureOut">
              <a:rPr lang="en-US" smtClean="0"/>
              <a:t>9/12/2024</a:t>
            </a:fld>
            <a:endParaRPr lang="en-US"/>
          </a:p>
        </p:txBody>
      </p:sp>
      <p:sp>
        <p:nvSpPr>
          <p:cNvPr id="5" name="Footer Placeholder 4">
            <a:extLst>
              <a:ext uri="{FF2B5EF4-FFF2-40B4-BE49-F238E27FC236}">
                <a16:creationId xmlns:a16="http://schemas.microsoft.com/office/drawing/2014/main" id="{95616523-9830-F6AE-00E5-F271BCF0CC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005303-2C49-008B-DDFD-D7A4F17F70B7}"/>
              </a:ext>
            </a:extLst>
          </p:cNvPr>
          <p:cNvSpPr>
            <a:spLocks noGrp="1"/>
          </p:cNvSpPr>
          <p:nvPr>
            <p:ph type="sldNum" sz="quarter" idx="12"/>
          </p:nvPr>
        </p:nvSpPr>
        <p:spPr/>
        <p:txBody>
          <a:bodyPr/>
          <a:lstStyle/>
          <a:p>
            <a:fld id="{EA47FE22-C688-49CF-A654-D035C36BD9E8}" type="slidenum">
              <a:rPr lang="en-US" smtClean="0"/>
              <a:t>‹#›</a:t>
            </a:fld>
            <a:endParaRPr lang="en-US"/>
          </a:p>
        </p:txBody>
      </p:sp>
    </p:spTree>
    <p:extLst>
      <p:ext uri="{BB962C8B-B14F-4D97-AF65-F5344CB8AC3E}">
        <p14:creationId xmlns:p14="http://schemas.microsoft.com/office/powerpoint/2010/main" val="1663016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A2A2A-7F27-1E03-E43E-4767160ED6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880840-6B95-4294-65DF-130FC8D9A3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2BF377-1A61-E96B-8E1B-BC91DFCAB6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205295-C20F-2B9B-3888-7F354E17F8DC}"/>
              </a:ext>
            </a:extLst>
          </p:cNvPr>
          <p:cNvSpPr>
            <a:spLocks noGrp="1"/>
          </p:cNvSpPr>
          <p:nvPr>
            <p:ph type="dt" sz="half" idx="10"/>
          </p:nvPr>
        </p:nvSpPr>
        <p:spPr/>
        <p:txBody>
          <a:bodyPr/>
          <a:lstStyle/>
          <a:p>
            <a:fld id="{2966AF15-CD79-4C30-89CE-017DF7FC1CF3}" type="datetimeFigureOut">
              <a:rPr lang="en-US" smtClean="0"/>
              <a:t>9/12/2024</a:t>
            </a:fld>
            <a:endParaRPr lang="en-US"/>
          </a:p>
        </p:txBody>
      </p:sp>
      <p:sp>
        <p:nvSpPr>
          <p:cNvPr id="6" name="Footer Placeholder 5">
            <a:extLst>
              <a:ext uri="{FF2B5EF4-FFF2-40B4-BE49-F238E27FC236}">
                <a16:creationId xmlns:a16="http://schemas.microsoft.com/office/drawing/2014/main" id="{EC40601A-9787-3E23-5ADF-9EB9F03BC6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3D86DC-EAD5-B425-7E18-D6B22A3C2A5F}"/>
              </a:ext>
            </a:extLst>
          </p:cNvPr>
          <p:cNvSpPr>
            <a:spLocks noGrp="1"/>
          </p:cNvSpPr>
          <p:nvPr>
            <p:ph type="sldNum" sz="quarter" idx="12"/>
          </p:nvPr>
        </p:nvSpPr>
        <p:spPr/>
        <p:txBody>
          <a:bodyPr/>
          <a:lstStyle/>
          <a:p>
            <a:fld id="{EA47FE22-C688-49CF-A654-D035C36BD9E8}" type="slidenum">
              <a:rPr lang="en-US" smtClean="0"/>
              <a:t>‹#›</a:t>
            </a:fld>
            <a:endParaRPr lang="en-US"/>
          </a:p>
        </p:txBody>
      </p:sp>
    </p:spTree>
    <p:extLst>
      <p:ext uri="{BB962C8B-B14F-4D97-AF65-F5344CB8AC3E}">
        <p14:creationId xmlns:p14="http://schemas.microsoft.com/office/powerpoint/2010/main" val="1028309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64EBB-388B-2F86-F860-35A56B05CEF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9C974B-0566-BD0B-B9AA-2DE5DBB342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25F96B-E1AE-6609-215A-B6ACF11F1C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07D185-C159-F046-672F-048CBF0C2C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4E677C-EBB5-DF56-C179-77C9B9406DA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44FAEE-9B94-55D3-25B8-4FA9DA316E5F}"/>
              </a:ext>
            </a:extLst>
          </p:cNvPr>
          <p:cNvSpPr>
            <a:spLocks noGrp="1"/>
          </p:cNvSpPr>
          <p:nvPr>
            <p:ph type="dt" sz="half" idx="10"/>
          </p:nvPr>
        </p:nvSpPr>
        <p:spPr/>
        <p:txBody>
          <a:bodyPr/>
          <a:lstStyle/>
          <a:p>
            <a:fld id="{2966AF15-CD79-4C30-89CE-017DF7FC1CF3}" type="datetimeFigureOut">
              <a:rPr lang="en-US" smtClean="0"/>
              <a:t>9/12/2024</a:t>
            </a:fld>
            <a:endParaRPr lang="en-US"/>
          </a:p>
        </p:txBody>
      </p:sp>
      <p:sp>
        <p:nvSpPr>
          <p:cNvPr id="8" name="Footer Placeholder 7">
            <a:extLst>
              <a:ext uri="{FF2B5EF4-FFF2-40B4-BE49-F238E27FC236}">
                <a16:creationId xmlns:a16="http://schemas.microsoft.com/office/drawing/2014/main" id="{ECD07594-EA68-8DCB-545F-CEA50309BB0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E6338FE-C2F9-DA3E-21D4-667B47F4F62C}"/>
              </a:ext>
            </a:extLst>
          </p:cNvPr>
          <p:cNvSpPr>
            <a:spLocks noGrp="1"/>
          </p:cNvSpPr>
          <p:nvPr>
            <p:ph type="sldNum" sz="quarter" idx="12"/>
          </p:nvPr>
        </p:nvSpPr>
        <p:spPr/>
        <p:txBody>
          <a:bodyPr/>
          <a:lstStyle/>
          <a:p>
            <a:fld id="{EA47FE22-C688-49CF-A654-D035C36BD9E8}" type="slidenum">
              <a:rPr lang="en-US" smtClean="0"/>
              <a:t>‹#›</a:t>
            </a:fld>
            <a:endParaRPr lang="en-US"/>
          </a:p>
        </p:txBody>
      </p:sp>
    </p:spTree>
    <p:extLst>
      <p:ext uri="{BB962C8B-B14F-4D97-AF65-F5344CB8AC3E}">
        <p14:creationId xmlns:p14="http://schemas.microsoft.com/office/powerpoint/2010/main" val="2428561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43029-C8DF-DB80-20FD-749A182FDF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2CA8E4-32C2-17C3-2CED-BBB9A1D78DF0}"/>
              </a:ext>
            </a:extLst>
          </p:cNvPr>
          <p:cNvSpPr>
            <a:spLocks noGrp="1"/>
          </p:cNvSpPr>
          <p:nvPr>
            <p:ph type="dt" sz="half" idx="10"/>
          </p:nvPr>
        </p:nvSpPr>
        <p:spPr/>
        <p:txBody>
          <a:bodyPr/>
          <a:lstStyle/>
          <a:p>
            <a:fld id="{2966AF15-CD79-4C30-89CE-017DF7FC1CF3}" type="datetimeFigureOut">
              <a:rPr lang="en-US" smtClean="0"/>
              <a:t>9/12/2024</a:t>
            </a:fld>
            <a:endParaRPr lang="en-US"/>
          </a:p>
        </p:txBody>
      </p:sp>
      <p:sp>
        <p:nvSpPr>
          <p:cNvPr id="4" name="Footer Placeholder 3">
            <a:extLst>
              <a:ext uri="{FF2B5EF4-FFF2-40B4-BE49-F238E27FC236}">
                <a16:creationId xmlns:a16="http://schemas.microsoft.com/office/drawing/2014/main" id="{B98C6CBB-AD4B-53EA-DA88-716BE3F41A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BDA2D0-466F-EDB8-3C46-D79DD084D6CB}"/>
              </a:ext>
            </a:extLst>
          </p:cNvPr>
          <p:cNvSpPr>
            <a:spLocks noGrp="1"/>
          </p:cNvSpPr>
          <p:nvPr>
            <p:ph type="sldNum" sz="quarter" idx="12"/>
          </p:nvPr>
        </p:nvSpPr>
        <p:spPr/>
        <p:txBody>
          <a:bodyPr/>
          <a:lstStyle/>
          <a:p>
            <a:fld id="{EA47FE22-C688-49CF-A654-D035C36BD9E8}" type="slidenum">
              <a:rPr lang="en-US" smtClean="0"/>
              <a:t>‹#›</a:t>
            </a:fld>
            <a:endParaRPr lang="en-US"/>
          </a:p>
        </p:txBody>
      </p:sp>
    </p:spTree>
    <p:extLst>
      <p:ext uri="{BB962C8B-B14F-4D97-AF65-F5344CB8AC3E}">
        <p14:creationId xmlns:p14="http://schemas.microsoft.com/office/powerpoint/2010/main" val="1231405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96B12B-E3D6-1370-8AEB-781613F2B79A}"/>
              </a:ext>
            </a:extLst>
          </p:cNvPr>
          <p:cNvSpPr>
            <a:spLocks noGrp="1"/>
          </p:cNvSpPr>
          <p:nvPr>
            <p:ph type="dt" sz="half" idx="10"/>
          </p:nvPr>
        </p:nvSpPr>
        <p:spPr/>
        <p:txBody>
          <a:bodyPr/>
          <a:lstStyle/>
          <a:p>
            <a:fld id="{2966AF15-CD79-4C30-89CE-017DF7FC1CF3}" type="datetimeFigureOut">
              <a:rPr lang="en-US" smtClean="0"/>
              <a:t>9/12/2024</a:t>
            </a:fld>
            <a:endParaRPr lang="en-US"/>
          </a:p>
        </p:txBody>
      </p:sp>
      <p:sp>
        <p:nvSpPr>
          <p:cNvPr id="3" name="Footer Placeholder 2">
            <a:extLst>
              <a:ext uri="{FF2B5EF4-FFF2-40B4-BE49-F238E27FC236}">
                <a16:creationId xmlns:a16="http://schemas.microsoft.com/office/drawing/2014/main" id="{7E0E67E1-DE21-90B7-734C-24562C7A6E5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0D7DA4-3A39-8EBC-25B3-1D0716740476}"/>
              </a:ext>
            </a:extLst>
          </p:cNvPr>
          <p:cNvSpPr>
            <a:spLocks noGrp="1"/>
          </p:cNvSpPr>
          <p:nvPr>
            <p:ph type="sldNum" sz="quarter" idx="12"/>
          </p:nvPr>
        </p:nvSpPr>
        <p:spPr/>
        <p:txBody>
          <a:bodyPr/>
          <a:lstStyle/>
          <a:p>
            <a:fld id="{EA47FE22-C688-49CF-A654-D035C36BD9E8}" type="slidenum">
              <a:rPr lang="en-US" smtClean="0"/>
              <a:t>‹#›</a:t>
            </a:fld>
            <a:endParaRPr lang="en-US"/>
          </a:p>
        </p:txBody>
      </p:sp>
    </p:spTree>
    <p:extLst>
      <p:ext uri="{BB962C8B-B14F-4D97-AF65-F5344CB8AC3E}">
        <p14:creationId xmlns:p14="http://schemas.microsoft.com/office/powerpoint/2010/main" val="5831425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184CF-540B-AA62-F0C5-B996C504A2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3C4E53-A849-F482-CCB6-9151CA0AA2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4EC212E-5246-F8C5-C580-FCB4F00041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7266F7-86B0-AE0B-4739-F30454A98EC1}"/>
              </a:ext>
            </a:extLst>
          </p:cNvPr>
          <p:cNvSpPr>
            <a:spLocks noGrp="1"/>
          </p:cNvSpPr>
          <p:nvPr>
            <p:ph type="dt" sz="half" idx="10"/>
          </p:nvPr>
        </p:nvSpPr>
        <p:spPr/>
        <p:txBody>
          <a:bodyPr/>
          <a:lstStyle/>
          <a:p>
            <a:fld id="{2966AF15-CD79-4C30-89CE-017DF7FC1CF3}" type="datetimeFigureOut">
              <a:rPr lang="en-US" smtClean="0"/>
              <a:t>9/12/2024</a:t>
            </a:fld>
            <a:endParaRPr lang="en-US"/>
          </a:p>
        </p:txBody>
      </p:sp>
      <p:sp>
        <p:nvSpPr>
          <p:cNvPr id="6" name="Footer Placeholder 5">
            <a:extLst>
              <a:ext uri="{FF2B5EF4-FFF2-40B4-BE49-F238E27FC236}">
                <a16:creationId xmlns:a16="http://schemas.microsoft.com/office/drawing/2014/main" id="{9565085C-B533-9BE0-D3A3-DE901A43FD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0B8EA0-38FD-1F3A-1F7D-4BB0E1D0543A}"/>
              </a:ext>
            </a:extLst>
          </p:cNvPr>
          <p:cNvSpPr>
            <a:spLocks noGrp="1"/>
          </p:cNvSpPr>
          <p:nvPr>
            <p:ph type="sldNum" sz="quarter" idx="12"/>
          </p:nvPr>
        </p:nvSpPr>
        <p:spPr/>
        <p:txBody>
          <a:bodyPr/>
          <a:lstStyle/>
          <a:p>
            <a:fld id="{EA47FE22-C688-49CF-A654-D035C36BD9E8}" type="slidenum">
              <a:rPr lang="en-US" smtClean="0"/>
              <a:t>‹#›</a:t>
            </a:fld>
            <a:endParaRPr lang="en-US"/>
          </a:p>
        </p:txBody>
      </p:sp>
    </p:spTree>
    <p:extLst>
      <p:ext uri="{BB962C8B-B14F-4D97-AF65-F5344CB8AC3E}">
        <p14:creationId xmlns:p14="http://schemas.microsoft.com/office/powerpoint/2010/main" val="2625761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DE2C9-B0D4-3FF7-5F51-DEA58E39F7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76BD706-B917-2BAE-7ED9-48F1628E11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0C82B5B-17B5-4555-8EC4-43F5A16C6B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BD30F4-7F01-E5BE-B914-5591A0B80F0A}"/>
              </a:ext>
            </a:extLst>
          </p:cNvPr>
          <p:cNvSpPr>
            <a:spLocks noGrp="1"/>
          </p:cNvSpPr>
          <p:nvPr>
            <p:ph type="dt" sz="half" idx="10"/>
          </p:nvPr>
        </p:nvSpPr>
        <p:spPr/>
        <p:txBody>
          <a:bodyPr/>
          <a:lstStyle/>
          <a:p>
            <a:fld id="{2966AF15-CD79-4C30-89CE-017DF7FC1CF3}" type="datetimeFigureOut">
              <a:rPr lang="en-US" smtClean="0"/>
              <a:t>9/12/2024</a:t>
            </a:fld>
            <a:endParaRPr lang="en-US"/>
          </a:p>
        </p:txBody>
      </p:sp>
      <p:sp>
        <p:nvSpPr>
          <p:cNvPr id="6" name="Footer Placeholder 5">
            <a:extLst>
              <a:ext uri="{FF2B5EF4-FFF2-40B4-BE49-F238E27FC236}">
                <a16:creationId xmlns:a16="http://schemas.microsoft.com/office/drawing/2014/main" id="{B0ED9B96-DAEB-ABCF-0B47-C2337A8286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1BBD5C-7749-8E9D-5403-AF4433BBD5AB}"/>
              </a:ext>
            </a:extLst>
          </p:cNvPr>
          <p:cNvSpPr>
            <a:spLocks noGrp="1"/>
          </p:cNvSpPr>
          <p:nvPr>
            <p:ph type="sldNum" sz="quarter" idx="12"/>
          </p:nvPr>
        </p:nvSpPr>
        <p:spPr/>
        <p:txBody>
          <a:bodyPr/>
          <a:lstStyle/>
          <a:p>
            <a:fld id="{EA47FE22-C688-49CF-A654-D035C36BD9E8}" type="slidenum">
              <a:rPr lang="en-US" smtClean="0"/>
              <a:t>‹#›</a:t>
            </a:fld>
            <a:endParaRPr lang="en-US"/>
          </a:p>
        </p:txBody>
      </p:sp>
    </p:spTree>
    <p:extLst>
      <p:ext uri="{BB962C8B-B14F-4D97-AF65-F5344CB8AC3E}">
        <p14:creationId xmlns:p14="http://schemas.microsoft.com/office/powerpoint/2010/main" val="2604331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E0C0BB-427C-3B72-44CE-569A6CBF77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3562CD-B2BD-553F-8E8A-1ECA35D4CC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F21D89-25CB-530C-894C-1BCA9B3CCE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66AF15-CD79-4C30-89CE-017DF7FC1CF3}" type="datetimeFigureOut">
              <a:rPr lang="en-US" smtClean="0"/>
              <a:t>9/12/2024</a:t>
            </a:fld>
            <a:endParaRPr lang="en-US"/>
          </a:p>
        </p:txBody>
      </p:sp>
      <p:sp>
        <p:nvSpPr>
          <p:cNvPr id="5" name="Footer Placeholder 4">
            <a:extLst>
              <a:ext uri="{FF2B5EF4-FFF2-40B4-BE49-F238E27FC236}">
                <a16:creationId xmlns:a16="http://schemas.microsoft.com/office/drawing/2014/main" id="{F8034C46-8696-4B91-361E-DF834C52F9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BA75503-46B7-DCBB-F5E7-3E4D33C26E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47FE22-C688-49CF-A654-D035C36BD9E8}" type="slidenum">
              <a:rPr lang="en-US" smtClean="0"/>
              <a:t>‹#›</a:t>
            </a:fld>
            <a:endParaRPr lang="en-US"/>
          </a:p>
        </p:txBody>
      </p:sp>
    </p:spTree>
    <p:extLst>
      <p:ext uri="{BB962C8B-B14F-4D97-AF65-F5344CB8AC3E}">
        <p14:creationId xmlns:p14="http://schemas.microsoft.com/office/powerpoint/2010/main" val="19762509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hyperlink" Target="https://ref.ly/logosres/nasb95?ref=BibleNASB95.Ac2.37&amp;off=19&amp;ctx=%0aThe+Ingathering%0a+37~+%EF%BB%BFNow+when+they+hear" TargetMode="External"/><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ref.ly/logosres/nasb95?ref=BibleNASB95.1Co16.1&amp;off=27&amp;ctx=tions+and+Greetings%0a~+1+%EF%BB%BFNow+concerning+a"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ref.ly/logosres/nasb95?ref=BibleNASB95.1Co16.3&amp;off=2&amp;ctx=de+%E2%80%A2when+I+come.+%0a+3~+%E2%80%A2When+I+arrive%2c+a%EF%BB%BFw"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ref.ly/logosres/nasb95?ref=BibleNASB95.2Co8.13&amp;off=3&amp;ctx=+does+not+have.+%0a+13~+For+this+is+not+for"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ref.ly/logosres/nasb95?ref=BibleNASB95.2Co8.13&amp;off=3&amp;ctx=+does+not+have.+%0a+13~+For+this+is+not+for"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s://ref.ly/logosres/nkjv?ref=BibleNKJV.2Co8.10&amp;off=3&amp;ctx=t+become+j%EF%BB%BFrich.%0a10%C2%A0~And+in+this+k%EF%BB%BFI+give"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s://ref.ly/logosres/nkjv?ref=BibleNKJV.2Co8.10&amp;off=3&amp;ctx=t+become+j%EF%BB%BFrich.%0a10%C2%A0~And+in+this+k%EF%BB%BFI+give"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ref.ly/logosres/nasb95?ref=BibleNASB95.Heb3.17&amp;off=3&amp;ctx=t+led+by+Moses%3f+%0a+17~+And+with+whom+was+H" TargetMode="External"/><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ref.ly/logosres/nasb95?ref=BibleNASB95.Ac11.27&amp;off=3&amp;ctx=s+in+a%EF%BB%BFAntioch.+%0a+27~+%EF%BB%BFNow+1%EF%BB%BFat+this+time" TargetMode="External"/><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hyperlink" Target="https://ref.ly/logosres/nasb95?ref=BibleNASB95.2Co8.1&amp;off=19&amp;ctx=%0aGreat+Generosity%0a+1~+%EF%BB%BFNow%2c+brethren%2c+we+"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ref.ly/logosres/nasb95?ref=BibleNASB95.2Co8.1&amp;off=19&amp;ctx=%0aGreat+Generosity%0a+1~+%EF%BB%BFNow%2c+brethren%2c+we+" TargetMode="External"/><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ref.ly/logosres/nasb95?ref=BibleNASB95.2Co8.1&amp;off=19&amp;ctx=%0aGreat+Generosity%0a+1~+%EF%BB%BFNow%2c+brethren%2c+we+" TargetMode="External"/><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ref.ly/logosres/nasb95?ref=BibleNASB95.2Co8.1&amp;off=19&amp;ctx=%0aGreat+Generosity%0a+1~+%EF%BB%BFNow%2c+brethren%2c+we+" TargetMode="External"/><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s://ref.ly/logosres/nasb95?ref=BibleNASB95.Ac11.27&amp;off=3&amp;ctx=s+in+a%EF%BB%BFAntioch.+%0a+27~+%EF%BB%BFNow+1%EF%BB%BFat+this+time"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A15A88-001A-4EEF-8984-D87E64359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AFD17F-E0F3-29E4-E290-20291D695FCE}"/>
              </a:ext>
            </a:extLst>
          </p:cNvPr>
          <p:cNvSpPr>
            <a:spLocks noGrp="1"/>
          </p:cNvSpPr>
          <p:nvPr>
            <p:ph type="title"/>
          </p:nvPr>
        </p:nvSpPr>
        <p:spPr>
          <a:xfrm>
            <a:off x="5232400" y="1367673"/>
            <a:ext cx="6124576" cy="2665509"/>
          </a:xfrm>
        </p:spPr>
        <p:txBody>
          <a:bodyPr vert="horz" lIns="91440" tIns="45720" rIns="91440" bIns="45720" rtlCol="0" anchor="b">
            <a:normAutofit/>
          </a:bodyPr>
          <a:lstStyle/>
          <a:p>
            <a:pPr algn="r"/>
            <a:r>
              <a:rPr lang="en-US" sz="4500" dirty="0">
                <a:solidFill>
                  <a:schemeClr val="bg1"/>
                </a:solidFill>
              </a:rPr>
              <a:t>Answers to Thomas B. Warren’s Lectures on the Church Cooperation and Orphan Homes</a:t>
            </a:r>
          </a:p>
        </p:txBody>
      </p:sp>
      <p:pic>
        <p:nvPicPr>
          <p:cNvPr id="3" name="Picture 2">
            <a:extLst>
              <a:ext uri="{FF2B5EF4-FFF2-40B4-BE49-F238E27FC236}">
                <a16:creationId xmlns:a16="http://schemas.microsoft.com/office/drawing/2014/main" id="{6FCE5811-FF19-731F-FB9F-0AAD35E99A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79"/>
          <a:stretch/>
        </p:blipFill>
        <p:spPr bwMode="auto">
          <a:xfrm>
            <a:off x="1" y="10"/>
            <a:ext cx="4551219" cy="6857990"/>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A7900967-84CA-47B4-9F1C-E787BAC149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1" name="Freeform: Shape 10">
              <a:extLst>
                <a:ext uri="{FF2B5EF4-FFF2-40B4-BE49-F238E27FC236}">
                  <a16:creationId xmlns:a16="http://schemas.microsoft.com/office/drawing/2014/main" id="{CAB3C749-6482-440B-9386-94091006D6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3C5C6B36-2238-4BBF-87F8-B1B3F5DD5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934200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Free stock photo of antique, bible, bible study">
            <a:extLst>
              <a:ext uri="{FF2B5EF4-FFF2-40B4-BE49-F238E27FC236}">
                <a16:creationId xmlns:a16="http://schemas.microsoft.com/office/drawing/2014/main" id="{BC8C90F3-08B2-3612-5690-F302A4DEE051}"/>
              </a:ext>
            </a:extLst>
          </p:cNvPr>
          <p:cNvPicPr>
            <a:picLocks noChangeAspect="1" noChangeArrowheads="1"/>
          </p:cNvPicPr>
          <p:nvPr/>
        </p:nvPicPr>
        <p:blipFill rotWithShape="1">
          <a:blip r:embed="rId2">
            <a:alphaModFix amt="55000"/>
            <a:extLst>
              <a:ext uri="{28A0092B-C50C-407E-A947-70E740481C1C}">
                <a14:useLocalDpi xmlns:a14="http://schemas.microsoft.com/office/drawing/2010/main" val="0"/>
              </a:ext>
            </a:extLst>
          </a:blip>
          <a:srcRect l="4543" r="2124"/>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84B69F9-9A9A-EE0B-D40A-77A4A9CCFCFF}"/>
              </a:ext>
            </a:extLst>
          </p:cNvPr>
          <p:cNvSpPr>
            <a:spLocks noGrp="1"/>
          </p:cNvSpPr>
          <p:nvPr>
            <p:ph type="title"/>
          </p:nvPr>
        </p:nvSpPr>
        <p:spPr>
          <a:xfrm>
            <a:off x="838199" y="1065862"/>
            <a:ext cx="6052955" cy="4726276"/>
          </a:xfrm>
        </p:spPr>
        <p:txBody>
          <a:bodyPr>
            <a:normAutofit/>
          </a:bodyPr>
          <a:lstStyle/>
          <a:p>
            <a:pPr algn="r"/>
            <a:r>
              <a:rPr lang="en-US" sz="8000" dirty="0">
                <a:ln w="22225">
                  <a:solidFill>
                    <a:srgbClr val="FFFFFF"/>
                  </a:solidFill>
                </a:ln>
                <a:noFill/>
              </a:rPr>
              <a:t>Biblical Patterns - Plan of Salvation</a:t>
            </a:r>
          </a:p>
        </p:txBody>
      </p:sp>
      <p:cxnSp>
        <p:nvCxnSpPr>
          <p:cNvPr id="1033" name="Straight Connector 1032">
            <a:extLst>
              <a:ext uri="{FF2B5EF4-FFF2-40B4-BE49-F238E27FC236}">
                <a16:creationId xmlns:a16="http://schemas.microsoft.com/office/drawing/2014/main" id="{96A8629B-8289-498B-939B-1CA0C10618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289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AF8D6D8-9C00-33C3-1E13-1B2FD98E006E}"/>
              </a:ext>
            </a:extLst>
          </p:cNvPr>
          <p:cNvSpPr>
            <a:spLocks noGrp="1"/>
          </p:cNvSpPr>
          <p:nvPr>
            <p:ph idx="1"/>
          </p:nvPr>
        </p:nvSpPr>
        <p:spPr>
          <a:xfrm>
            <a:off x="7534640" y="643095"/>
            <a:ext cx="4583671" cy="5878285"/>
          </a:xfrm>
        </p:spPr>
        <p:txBody>
          <a:bodyPr anchor="ctr">
            <a:normAutofit/>
          </a:bodyPr>
          <a:lstStyle/>
          <a:p>
            <a:r>
              <a:rPr lang="en-US" sz="2000" dirty="0">
                <a:solidFill>
                  <a:srgbClr val="FFFFFF"/>
                </a:solidFill>
              </a:rPr>
              <a:t>Pattern for Alien Sinner</a:t>
            </a:r>
          </a:p>
          <a:p>
            <a:pPr lvl="1"/>
            <a:r>
              <a:rPr lang="en-US" sz="1600" dirty="0">
                <a:solidFill>
                  <a:srgbClr val="FFFFFF"/>
                </a:solidFill>
              </a:rPr>
              <a:t>Acts 2:37-39 – Now when they heard </a:t>
            </a:r>
            <a:r>
              <a:rPr lang="en-US" sz="1600" i="1" dirty="0">
                <a:solidFill>
                  <a:srgbClr val="FFFFFF"/>
                </a:solidFill>
              </a:rPr>
              <a:t>this, they were pierced to the heart, and said to Peter and the rest of the apostles, “Brethren, what shall we do?”  </a:t>
            </a:r>
            <a:r>
              <a:rPr lang="en-US" sz="1600" dirty="0">
                <a:solidFill>
                  <a:srgbClr val="FFFFFF"/>
                </a:solidFill>
              </a:rPr>
              <a:t>38  Peter </a:t>
            </a:r>
            <a:r>
              <a:rPr lang="en-US" sz="1600" i="1" dirty="0">
                <a:solidFill>
                  <a:srgbClr val="FFFFFF"/>
                </a:solidFill>
              </a:rPr>
              <a:t>said to them, “Repent, and each of you be baptized in the name of Jesus Christ for the forgiveness of your sins; and you will receive the gift of the Holy Spirit.  </a:t>
            </a:r>
            <a:r>
              <a:rPr lang="en-US" sz="1600" dirty="0">
                <a:solidFill>
                  <a:srgbClr val="FFFFFF"/>
                </a:solidFill>
              </a:rPr>
              <a:t>39  “For the promise is for you and your children and for all who are far off, as many as the Lord our God will call to Himself.” </a:t>
            </a:r>
          </a:p>
          <a:p>
            <a:pPr rtl="0"/>
            <a:r>
              <a:rPr lang="en-US" sz="2000" dirty="0">
                <a:solidFill>
                  <a:srgbClr val="FFFFFF"/>
                </a:solidFill>
              </a:rPr>
              <a:t>Pattern for Erring Christian</a:t>
            </a:r>
          </a:p>
          <a:p>
            <a:pPr lvl="1"/>
            <a:r>
              <a:rPr lang="en-US" sz="1600" dirty="0">
                <a:solidFill>
                  <a:srgbClr val="FFFFFF"/>
                </a:solidFill>
              </a:rPr>
              <a:t> Acts 8:20-22 – But Peter said to him, “May your silver perish with you, because you thought you could obtain the gift of God with money!  21  “You have no part or portion in this matter, for your heart is not right before God.  22  “Therefore repent of this wickedness of yours, and pray the Lord that, if possible, the intention of your heart may be forgiven you. </a:t>
            </a:r>
          </a:p>
          <a:p>
            <a:r>
              <a:rPr lang="en-US" sz="1100" dirty="0">
                <a:solidFill>
                  <a:srgbClr val="FFFFFF"/>
                </a:solidFill>
              </a:rPr>
              <a:t>  </a:t>
            </a:r>
          </a:p>
          <a:p>
            <a:pPr marL="0" indent="0">
              <a:buNone/>
            </a:pPr>
            <a:r>
              <a:rPr lang="en-US" sz="1200" b="0" i="0" u="none" strike="noStrike" dirty="0">
                <a:solidFill>
                  <a:srgbClr val="FFFFFF"/>
                </a:solidFill>
              </a:rPr>
              <a:t> </a:t>
            </a:r>
            <a:r>
              <a:rPr lang="en-US" sz="1200" b="0" i="1" u="sng" strike="noStrike" dirty="0">
                <a:solidFill>
                  <a:srgbClr val="FFFFFF"/>
                </a:solidFill>
                <a:hlinkClick r:id="rId3">
                  <a:extLst>
                    <a:ext uri="{A12FA001-AC4F-418D-AE19-62706E023703}">
                      <ahyp:hlinkClr xmlns:ahyp="http://schemas.microsoft.com/office/drawing/2018/hyperlinkcolor" val="tx"/>
                    </a:ext>
                  </a:extLst>
                </a:hlinkClick>
              </a:rPr>
              <a:t>New American Standard Bible: 1995 update</a:t>
            </a:r>
            <a:endParaRPr lang="en-US" sz="1200" dirty="0">
              <a:solidFill>
                <a:srgbClr val="FFFFFF"/>
              </a:solidFill>
            </a:endParaRPr>
          </a:p>
        </p:txBody>
      </p:sp>
    </p:spTree>
    <p:extLst>
      <p:ext uri="{BB962C8B-B14F-4D97-AF65-F5344CB8AC3E}">
        <p14:creationId xmlns:p14="http://schemas.microsoft.com/office/powerpoint/2010/main" val="1207861674"/>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B69F9-9A9A-EE0B-D40A-77A4A9CCFCFF}"/>
              </a:ext>
            </a:extLst>
          </p:cNvPr>
          <p:cNvSpPr>
            <a:spLocks noGrp="1"/>
          </p:cNvSpPr>
          <p:nvPr>
            <p:ph type="title"/>
          </p:nvPr>
        </p:nvSpPr>
        <p:spPr/>
        <p:txBody>
          <a:bodyPr>
            <a:normAutofit/>
          </a:bodyPr>
          <a:lstStyle/>
          <a:p>
            <a:r>
              <a:rPr lang="en-US" sz="4000" dirty="0">
                <a:solidFill>
                  <a:schemeClr val="bg1"/>
                </a:solidFill>
              </a:rPr>
              <a:t>Mixing the Pattern Leads to Wrong Conclusion</a:t>
            </a:r>
          </a:p>
        </p:txBody>
      </p:sp>
      <p:sp>
        <p:nvSpPr>
          <p:cNvPr id="3" name="Content Placeholder 2">
            <a:extLst>
              <a:ext uri="{FF2B5EF4-FFF2-40B4-BE49-F238E27FC236}">
                <a16:creationId xmlns:a16="http://schemas.microsoft.com/office/drawing/2014/main" id="{BAF8D6D8-9C00-33C3-1E13-1B2FD98E006E}"/>
              </a:ext>
            </a:extLst>
          </p:cNvPr>
          <p:cNvSpPr>
            <a:spLocks noGrp="1"/>
          </p:cNvSpPr>
          <p:nvPr>
            <p:ph idx="1"/>
          </p:nvPr>
        </p:nvSpPr>
        <p:spPr/>
        <p:txBody>
          <a:bodyPr/>
          <a:lstStyle/>
          <a:p>
            <a:r>
              <a:rPr lang="en-US" dirty="0">
                <a:solidFill>
                  <a:schemeClr val="bg1"/>
                </a:solidFill>
              </a:rPr>
              <a:t>Pattern for Alien Sinner</a:t>
            </a:r>
          </a:p>
          <a:p>
            <a:pPr lvl="1"/>
            <a:r>
              <a:rPr lang="en-US" dirty="0">
                <a:solidFill>
                  <a:schemeClr val="bg1"/>
                </a:solidFill>
              </a:rPr>
              <a:t>Unscriptural to apply the erring Christians plan to an alien sinner</a:t>
            </a:r>
          </a:p>
          <a:p>
            <a:pPr lvl="1"/>
            <a:r>
              <a:rPr lang="en-US" dirty="0">
                <a:solidFill>
                  <a:schemeClr val="bg1"/>
                </a:solidFill>
              </a:rPr>
              <a:t>Unscriptural to say repent and pray to have remission of sins</a:t>
            </a:r>
          </a:p>
          <a:p>
            <a:pPr lvl="1"/>
            <a:r>
              <a:rPr lang="en-US" dirty="0">
                <a:solidFill>
                  <a:schemeClr val="bg1"/>
                </a:solidFill>
              </a:rPr>
              <a:t>That is mixing the patterns resulting in error (salvation the world accepts)</a:t>
            </a:r>
          </a:p>
          <a:p>
            <a:r>
              <a:rPr lang="en-US" dirty="0">
                <a:solidFill>
                  <a:schemeClr val="bg1"/>
                </a:solidFill>
              </a:rPr>
              <a:t>Pattern for Erring Christian</a:t>
            </a:r>
          </a:p>
          <a:p>
            <a:pPr lvl="1"/>
            <a:r>
              <a:rPr lang="en-US" dirty="0">
                <a:solidFill>
                  <a:schemeClr val="bg1"/>
                </a:solidFill>
              </a:rPr>
              <a:t>Unscriptural to apply the alien sinners plan to an erring Christian</a:t>
            </a:r>
          </a:p>
          <a:p>
            <a:pPr lvl="1"/>
            <a:r>
              <a:rPr lang="en-US" dirty="0">
                <a:solidFill>
                  <a:schemeClr val="bg1"/>
                </a:solidFill>
              </a:rPr>
              <a:t>Unscriptural to say repent and be baptized for remission of sins</a:t>
            </a:r>
          </a:p>
          <a:p>
            <a:pPr lvl="1"/>
            <a:r>
              <a:rPr lang="en-US" dirty="0">
                <a:solidFill>
                  <a:schemeClr val="bg1"/>
                </a:solidFill>
              </a:rPr>
              <a:t>That is mixing the pattern resulting in error</a:t>
            </a:r>
          </a:p>
          <a:p>
            <a:r>
              <a:rPr lang="en-US" dirty="0">
                <a:solidFill>
                  <a:schemeClr val="bg1"/>
                </a:solidFill>
              </a:rPr>
              <a:t>Mixing the pattern between the two leads to error</a:t>
            </a:r>
          </a:p>
          <a:p>
            <a:endParaRPr lang="en-US" dirty="0">
              <a:solidFill>
                <a:schemeClr val="bg1"/>
              </a:solidFill>
            </a:endParaRPr>
          </a:p>
        </p:txBody>
      </p:sp>
    </p:spTree>
    <p:extLst>
      <p:ext uri="{BB962C8B-B14F-4D97-AF65-F5344CB8AC3E}">
        <p14:creationId xmlns:p14="http://schemas.microsoft.com/office/powerpoint/2010/main" val="24657627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Free stock photo of antique, bible, bible study">
            <a:extLst>
              <a:ext uri="{FF2B5EF4-FFF2-40B4-BE49-F238E27FC236}">
                <a16:creationId xmlns:a16="http://schemas.microsoft.com/office/drawing/2014/main" id="{BC8C90F3-08B2-3612-5690-F302A4DEE051}"/>
              </a:ext>
            </a:extLst>
          </p:cNvPr>
          <p:cNvPicPr>
            <a:picLocks noChangeAspect="1" noChangeArrowheads="1"/>
          </p:cNvPicPr>
          <p:nvPr/>
        </p:nvPicPr>
        <p:blipFill rotWithShape="1">
          <a:blip r:embed="rId2">
            <a:alphaModFix amt="55000"/>
            <a:extLst>
              <a:ext uri="{28A0092B-C50C-407E-A947-70E740481C1C}">
                <a14:useLocalDpi xmlns:a14="http://schemas.microsoft.com/office/drawing/2010/main" val="0"/>
              </a:ext>
            </a:extLst>
          </a:blip>
          <a:srcRect l="4543" r="2124"/>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84B69F9-9A9A-EE0B-D40A-77A4A9CCFCFF}"/>
              </a:ext>
            </a:extLst>
          </p:cNvPr>
          <p:cNvSpPr>
            <a:spLocks noGrp="1"/>
          </p:cNvSpPr>
          <p:nvPr>
            <p:ph type="title"/>
          </p:nvPr>
        </p:nvSpPr>
        <p:spPr>
          <a:xfrm>
            <a:off x="317089" y="1065862"/>
            <a:ext cx="6574068" cy="4726276"/>
          </a:xfrm>
        </p:spPr>
        <p:txBody>
          <a:bodyPr>
            <a:normAutofit fontScale="90000"/>
          </a:bodyPr>
          <a:lstStyle/>
          <a:p>
            <a:pPr algn="r"/>
            <a:r>
              <a:rPr lang="en-US" sz="8000" dirty="0">
                <a:ln w="22225">
                  <a:solidFill>
                    <a:srgbClr val="FFFFFF"/>
                  </a:solidFill>
                </a:ln>
                <a:noFill/>
              </a:rPr>
              <a:t>Biblical Patterns - Church Cooperation in Evangelism</a:t>
            </a:r>
          </a:p>
        </p:txBody>
      </p:sp>
      <p:cxnSp>
        <p:nvCxnSpPr>
          <p:cNvPr id="1033" name="Straight Connector 1032">
            <a:extLst>
              <a:ext uri="{FF2B5EF4-FFF2-40B4-BE49-F238E27FC236}">
                <a16:creationId xmlns:a16="http://schemas.microsoft.com/office/drawing/2014/main" id="{96A8629B-8289-498B-939B-1CA0C10618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289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AF8D6D8-9C00-33C3-1E13-1B2FD98E006E}"/>
              </a:ext>
            </a:extLst>
          </p:cNvPr>
          <p:cNvSpPr>
            <a:spLocks noGrp="1"/>
          </p:cNvSpPr>
          <p:nvPr>
            <p:ph idx="1"/>
          </p:nvPr>
        </p:nvSpPr>
        <p:spPr>
          <a:xfrm>
            <a:off x="7534640" y="643095"/>
            <a:ext cx="4583671" cy="5878285"/>
          </a:xfrm>
        </p:spPr>
        <p:txBody>
          <a:bodyPr anchor="ctr">
            <a:normAutofit/>
          </a:bodyPr>
          <a:lstStyle/>
          <a:p>
            <a:pPr marL="457200" indent="-457200">
              <a:buFont typeface="+mj-lt"/>
              <a:buAutoNum type="arabicPeriod"/>
            </a:pPr>
            <a:r>
              <a:rPr lang="en-US" sz="2000" dirty="0">
                <a:solidFill>
                  <a:srgbClr val="FFFFFF"/>
                </a:solidFill>
              </a:rPr>
              <a:t>A Church may send teaching to other Churches – Acts 11:22-23; 13-15; Col. 4:16</a:t>
            </a:r>
          </a:p>
          <a:p>
            <a:pPr marL="457200" indent="-457200">
              <a:buFont typeface="+mj-lt"/>
              <a:buAutoNum type="arabicPeriod"/>
            </a:pPr>
            <a:r>
              <a:rPr lang="en-US" sz="2000" dirty="0">
                <a:solidFill>
                  <a:srgbClr val="FFFFFF"/>
                </a:solidFill>
              </a:rPr>
              <a:t>A church may support its own evangelist – 1 Cor. 9:11-13; 2 Cor. 11:8; 2 Cor. 12:13;</a:t>
            </a:r>
          </a:p>
          <a:p>
            <a:pPr marL="457200" indent="-457200">
              <a:buFont typeface="+mj-lt"/>
              <a:buAutoNum type="arabicPeriod"/>
            </a:pPr>
            <a:r>
              <a:rPr lang="en-US" sz="2000" dirty="0">
                <a:solidFill>
                  <a:srgbClr val="FFFFFF"/>
                </a:solidFill>
              </a:rPr>
              <a:t>A church may send support to a remote preacher – Phil. 4:14-16;</a:t>
            </a:r>
          </a:p>
          <a:p>
            <a:pPr marL="457200" indent="-457200">
              <a:buFont typeface="+mj-lt"/>
              <a:buAutoNum type="arabicPeriod"/>
            </a:pPr>
            <a:r>
              <a:rPr lang="en-US" sz="2000" dirty="0">
                <a:solidFill>
                  <a:srgbClr val="FFFFFF"/>
                </a:solidFill>
              </a:rPr>
              <a:t>Several churches may support a remote preacher – 2 Cor. 11:8</a:t>
            </a:r>
          </a:p>
          <a:p>
            <a:endParaRPr lang="en-US" sz="1200" dirty="0">
              <a:solidFill>
                <a:srgbClr val="FFFFFF"/>
              </a:solidFill>
            </a:endParaRPr>
          </a:p>
        </p:txBody>
      </p:sp>
    </p:spTree>
    <p:extLst>
      <p:ext uri="{BB962C8B-B14F-4D97-AF65-F5344CB8AC3E}">
        <p14:creationId xmlns:p14="http://schemas.microsoft.com/office/powerpoint/2010/main" val="2479740099"/>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Free stock photo of antique, bible, bible study">
            <a:extLst>
              <a:ext uri="{FF2B5EF4-FFF2-40B4-BE49-F238E27FC236}">
                <a16:creationId xmlns:a16="http://schemas.microsoft.com/office/drawing/2014/main" id="{BC4DD767-3ACB-D79B-5DBC-214CFAA72E67}"/>
              </a:ext>
            </a:extLst>
          </p:cNvPr>
          <p:cNvPicPr>
            <a:picLocks noChangeAspect="1" noChangeArrowheads="1"/>
          </p:cNvPicPr>
          <p:nvPr/>
        </p:nvPicPr>
        <p:blipFill rotWithShape="1">
          <a:blip r:embed="rId2">
            <a:alphaModFix amt="55000"/>
            <a:extLst>
              <a:ext uri="{BEBA8EAE-BF5A-486C-A8C5-ECC9F3942E4B}">
                <a14:imgProps xmlns:a14="http://schemas.microsoft.com/office/drawing/2010/main">
                  <a14:imgLayer r:embed="rId3">
                    <a14:imgEffect>
                      <a14:brightnessContrast bright="1000"/>
                    </a14:imgEffect>
                  </a14:imgLayer>
                </a14:imgProps>
              </a:ext>
              <a:ext uri="{28A0092B-C50C-407E-A947-70E740481C1C}">
                <a14:useLocalDpi xmlns:a14="http://schemas.microsoft.com/office/drawing/2010/main" val="0"/>
              </a:ext>
            </a:extLst>
          </a:blip>
          <a:srcRect l="4543" r="212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84B69F9-9A9A-EE0B-D40A-77A4A9CCFCFF}"/>
              </a:ext>
            </a:extLst>
          </p:cNvPr>
          <p:cNvSpPr>
            <a:spLocks noGrp="1"/>
          </p:cNvSpPr>
          <p:nvPr>
            <p:ph type="title"/>
          </p:nvPr>
        </p:nvSpPr>
        <p:spPr>
          <a:xfrm>
            <a:off x="838200" y="365126"/>
            <a:ext cx="10515600" cy="824578"/>
          </a:xfrm>
        </p:spPr>
        <p:txBody>
          <a:bodyPr>
            <a:normAutofit fontScale="90000"/>
          </a:bodyPr>
          <a:lstStyle/>
          <a:p>
            <a:r>
              <a:rPr lang="en-US" dirty="0">
                <a:solidFill>
                  <a:srgbClr val="FFFFFF"/>
                </a:solidFill>
              </a:rPr>
              <a:t>Biblical Pattern for Church Cooperation in Evangelism</a:t>
            </a:r>
          </a:p>
        </p:txBody>
      </p:sp>
      <p:sp>
        <p:nvSpPr>
          <p:cNvPr id="3" name="Content Placeholder 2">
            <a:extLst>
              <a:ext uri="{FF2B5EF4-FFF2-40B4-BE49-F238E27FC236}">
                <a16:creationId xmlns:a16="http://schemas.microsoft.com/office/drawing/2014/main" id="{BAF8D6D8-9C00-33C3-1E13-1B2FD98E006E}"/>
              </a:ext>
            </a:extLst>
          </p:cNvPr>
          <p:cNvSpPr>
            <a:spLocks noGrp="1"/>
          </p:cNvSpPr>
          <p:nvPr>
            <p:ph idx="1"/>
          </p:nvPr>
        </p:nvSpPr>
        <p:spPr>
          <a:xfrm>
            <a:off x="838199" y="1494504"/>
            <a:ext cx="11225981" cy="5152102"/>
          </a:xfrm>
        </p:spPr>
        <p:txBody>
          <a:bodyPr>
            <a:normAutofit fontScale="92500" lnSpcReduction="10000"/>
          </a:bodyPr>
          <a:lstStyle/>
          <a:p>
            <a:pPr marL="457200" indent="-457200">
              <a:buFont typeface="+mj-lt"/>
              <a:buAutoNum type="arabicPeriod"/>
            </a:pPr>
            <a:r>
              <a:rPr lang="en-US" sz="2200" dirty="0">
                <a:solidFill>
                  <a:srgbClr val="FFFFFF"/>
                </a:solidFill>
              </a:rPr>
              <a:t>One Church may send teaching to other churches</a:t>
            </a:r>
          </a:p>
          <a:p>
            <a:pPr lvl="1"/>
            <a:r>
              <a:rPr lang="en-US" sz="2200" dirty="0">
                <a:solidFill>
                  <a:srgbClr val="FFFFFF"/>
                </a:solidFill>
              </a:rPr>
              <a:t>The church at Antioch sent Paul on three Missionary Journeys – Acts 13-15</a:t>
            </a:r>
          </a:p>
          <a:p>
            <a:pPr lvl="1"/>
            <a:r>
              <a:rPr lang="en-US" sz="2200" dirty="0">
                <a:solidFill>
                  <a:srgbClr val="FFFFFF"/>
                </a:solidFill>
              </a:rPr>
              <a:t>The Jerusalem church sent Barnabas to Antioch – Act 11:22-23</a:t>
            </a:r>
          </a:p>
          <a:p>
            <a:pPr lvl="1"/>
            <a:r>
              <a:rPr lang="en-US" sz="2200" dirty="0">
                <a:solidFill>
                  <a:srgbClr val="FFFFFF"/>
                </a:solidFill>
              </a:rPr>
              <a:t>The church at Antioch sent Paul and Barnabas to the Jerusalem church – Acts 15</a:t>
            </a:r>
          </a:p>
          <a:p>
            <a:pPr lvl="1"/>
            <a:r>
              <a:rPr lang="en-US" sz="2200" dirty="0">
                <a:solidFill>
                  <a:srgbClr val="FFFFFF"/>
                </a:solidFill>
              </a:rPr>
              <a:t>No loss of autonomy</a:t>
            </a:r>
          </a:p>
          <a:p>
            <a:pPr lvl="2"/>
            <a:r>
              <a:rPr lang="en-US" sz="1800" dirty="0">
                <a:solidFill>
                  <a:srgbClr val="FFFFFF"/>
                </a:solidFill>
              </a:rPr>
              <a:t>Each church equally related to preaching gospel</a:t>
            </a:r>
          </a:p>
          <a:p>
            <a:pPr lvl="2"/>
            <a:r>
              <a:rPr lang="en-US" sz="1800" dirty="0">
                <a:solidFill>
                  <a:srgbClr val="FFFFFF"/>
                </a:solidFill>
              </a:rPr>
              <a:t>One church teaching another church does not diminish its ability or responsibility</a:t>
            </a:r>
          </a:p>
          <a:p>
            <a:pPr lvl="2"/>
            <a:r>
              <a:rPr lang="en-US" sz="1800" dirty="0">
                <a:solidFill>
                  <a:srgbClr val="FFFFFF"/>
                </a:solidFill>
              </a:rPr>
              <a:t>It does not diminish its independence, or equality, or autonomy</a:t>
            </a:r>
          </a:p>
          <a:p>
            <a:pPr lvl="1"/>
            <a:r>
              <a:rPr lang="en-US" sz="2200" dirty="0">
                <a:solidFill>
                  <a:srgbClr val="FFFFFF"/>
                </a:solidFill>
              </a:rPr>
              <a:t>The Sponsoring Church </a:t>
            </a:r>
            <a:r>
              <a:rPr lang="en-US" sz="2200" dirty="0">
                <a:solidFill>
                  <a:srgbClr val="FFFF00"/>
                </a:solidFill>
              </a:rPr>
              <a:t>ASSUMES</a:t>
            </a:r>
            <a:r>
              <a:rPr lang="en-US" sz="2200" dirty="0">
                <a:solidFill>
                  <a:srgbClr val="FFFFFF"/>
                </a:solidFill>
              </a:rPr>
              <a:t> a responsibility and a work not given Elders – I Pet. 5:2; Acts 20:28</a:t>
            </a:r>
          </a:p>
          <a:p>
            <a:pPr lvl="2"/>
            <a:r>
              <a:rPr lang="en-US" sz="1800" dirty="0">
                <a:solidFill>
                  <a:srgbClr val="FFFFFF"/>
                </a:solidFill>
              </a:rPr>
              <a:t>They </a:t>
            </a:r>
            <a:r>
              <a:rPr lang="en-US" sz="1800" dirty="0">
                <a:solidFill>
                  <a:srgbClr val="FFFF00"/>
                </a:solidFill>
              </a:rPr>
              <a:t>assume the work </a:t>
            </a:r>
            <a:r>
              <a:rPr lang="en-US" sz="1800" dirty="0">
                <a:solidFill>
                  <a:srgbClr val="FFFFFF"/>
                </a:solidFill>
              </a:rPr>
              <a:t>of preaching the gospel for multiple churches</a:t>
            </a:r>
          </a:p>
          <a:p>
            <a:pPr lvl="2"/>
            <a:r>
              <a:rPr lang="en-US" sz="1800" dirty="0">
                <a:solidFill>
                  <a:srgbClr val="FFFFFF"/>
                </a:solidFill>
              </a:rPr>
              <a:t>They </a:t>
            </a:r>
            <a:r>
              <a:rPr lang="en-US" sz="1800" dirty="0">
                <a:solidFill>
                  <a:srgbClr val="FFFF00"/>
                </a:solidFill>
              </a:rPr>
              <a:t>assume oversight </a:t>
            </a:r>
            <a:r>
              <a:rPr lang="en-US" sz="1800" dirty="0">
                <a:solidFill>
                  <a:srgbClr val="FFFFFF"/>
                </a:solidFill>
              </a:rPr>
              <a:t>of the work and money of multiple churches</a:t>
            </a:r>
          </a:p>
          <a:p>
            <a:pPr lvl="2"/>
            <a:r>
              <a:rPr lang="en-US" sz="1800" dirty="0">
                <a:solidFill>
                  <a:srgbClr val="FFFFFF"/>
                </a:solidFill>
              </a:rPr>
              <a:t>They </a:t>
            </a:r>
            <a:r>
              <a:rPr lang="en-US" sz="1800" dirty="0">
                <a:solidFill>
                  <a:srgbClr val="FFFF00"/>
                </a:solidFill>
              </a:rPr>
              <a:t>assume a dominant position </a:t>
            </a:r>
            <a:r>
              <a:rPr lang="en-US" sz="1800" dirty="0">
                <a:solidFill>
                  <a:srgbClr val="FFFFFF"/>
                </a:solidFill>
              </a:rPr>
              <a:t>in that work with sending church only being fund raising organization for them</a:t>
            </a:r>
          </a:p>
          <a:p>
            <a:pPr lvl="2"/>
            <a:r>
              <a:rPr lang="en-US" sz="1800" dirty="0">
                <a:solidFill>
                  <a:srgbClr val="FFFFFF"/>
                </a:solidFill>
              </a:rPr>
              <a:t>They have in effect become </a:t>
            </a:r>
            <a:r>
              <a:rPr lang="en-US" sz="1800" dirty="0">
                <a:solidFill>
                  <a:srgbClr val="FFFF00"/>
                </a:solidFill>
              </a:rPr>
              <a:t>diocesan elders </a:t>
            </a:r>
            <a:r>
              <a:rPr lang="en-US" sz="1800" dirty="0">
                <a:solidFill>
                  <a:srgbClr val="FFFFFF"/>
                </a:solidFill>
              </a:rPr>
              <a:t>in that work – Elders over work of other churches</a:t>
            </a:r>
          </a:p>
          <a:p>
            <a:pPr lvl="1"/>
            <a:r>
              <a:rPr lang="en-US" sz="2200" dirty="0">
                <a:solidFill>
                  <a:srgbClr val="FFFFFF"/>
                </a:solidFill>
              </a:rPr>
              <a:t>Sending Churches Lose their equality, autonomy, and independence</a:t>
            </a:r>
          </a:p>
          <a:p>
            <a:pPr lvl="2"/>
            <a:r>
              <a:rPr lang="en-US" sz="1800" dirty="0">
                <a:solidFill>
                  <a:srgbClr val="FFFF00"/>
                </a:solidFill>
              </a:rPr>
              <a:t>Loss of equality </a:t>
            </a:r>
            <a:r>
              <a:rPr lang="en-US" sz="1800" dirty="0">
                <a:solidFill>
                  <a:srgbClr val="FFFFFF"/>
                </a:solidFill>
              </a:rPr>
              <a:t>because the Sponsoring Church does all the work, and makes all the decisions about that work</a:t>
            </a:r>
          </a:p>
          <a:p>
            <a:pPr lvl="2"/>
            <a:r>
              <a:rPr lang="en-US" sz="1800" dirty="0">
                <a:solidFill>
                  <a:srgbClr val="FFFF00"/>
                </a:solidFill>
              </a:rPr>
              <a:t>Loss of autonomy </a:t>
            </a:r>
            <a:r>
              <a:rPr lang="en-US" sz="1800" dirty="0">
                <a:solidFill>
                  <a:srgbClr val="FFFFFF"/>
                </a:solidFill>
              </a:rPr>
              <a:t>because the Sponsoring Church has complete control of funds of sending churches</a:t>
            </a:r>
          </a:p>
          <a:p>
            <a:pPr lvl="2"/>
            <a:r>
              <a:rPr lang="en-US" sz="1800" dirty="0">
                <a:solidFill>
                  <a:srgbClr val="FFFF00"/>
                </a:solidFill>
              </a:rPr>
              <a:t>Loss of independence </a:t>
            </a:r>
            <a:r>
              <a:rPr lang="en-US" sz="1800" dirty="0">
                <a:solidFill>
                  <a:srgbClr val="FFFFFF"/>
                </a:solidFill>
              </a:rPr>
              <a:t>each sending church is totally dependent upon sponsoring church in that work</a:t>
            </a:r>
          </a:p>
          <a:p>
            <a:pPr lvl="3"/>
            <a:endParaRPr lang="en-US" sz="1000" dirty="0">
              <a:solidFill>
                <a:srgbClr val="FFFFFF"/>
              </a:solidFill>
            </a:endParaRPr>
          </a:p>
        </p:txBody>
      </p:sp>
    </p:spTree>
    <p:extLst>
      <p:ext uri="{BB962C8B-B14F-4D97-AF65-F5344CB8AC3E}">
        <p14:creationId xmlns:p14="http://schemas.microsoft.com/office/powerpoint/2010/main" val="903090257"/>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Free stock photo of antique, bible, bible study">
            <a:extLst>
              <a:ext uri="{FF2B5EF4-FFF2-40B4-BE49-F238E27FC236}">
                <a16:creationId xmlns:a16="http://schemas.microsoft.com/office/drawing/2014/main" id="{BC4DD767-3ACB-D79B-5DBC-214CFAA72E67}"/>
              </a:ext>
            </a:extLst>
          </p:cNvPr>
          <p:cNvPicPr>
            <a:picLocks noChangeAspect="1" noChangeArrowheads="1"/>
          </p:cNvPicPr>
          <p:nvPr/>
        </p:nvPicPr>
        <p:blipFill rotWithShape="1">
          <a:blip r:embed="rId2">
            <a:alphaModFix amt="55000"/>
            <a:extLst>
              <a:ext uri="{BEBA8EAE-BF5A-486C-A8C5-ECC9F3942E4B}">
                <a14:imgProps xmlns:a14="http://schemas.microsoft.com/office/drawing/2010/main">
                  <a14:imgLayer r:embed="rId3">
                    <a14:imgEffect>
                      <a14:brightnessContrast bright="1000"/>
                    </a14:imgEffect>
                  </a14:imgLayer>
                </a14:imgProps>
              </a:ext>
              <a:ext uri="{28A0092B-C50C-407E-A947-70E740481C1C}">
                <a14:useLocalDpi xmlns:a14="http://schemas.microsoft.com/office/drawing/2010/main" val="0"/>
              </a:ext>
            </a:extLst>
          </a:blip>
          <a:srcRect l="4543" r="212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84B69F9-9A9A-EE0B-D40A-77A4A9CCFCFF}"/>
              </a:ext>
            </a:extLst>
          </p:cNvPr>
          <p:cNvSpPr>
            <a:spLocks noGrp="1"/>
          </p:cNvSpPr>
          <p:nvPr>
            <p:ph type="title"/>
          </p:nvPr>
        </p:nvSpPr>
        <p:spPr>
          <a:xfrm>
            <a:off x="838200" y="365126"/>
            <a:ext cx="10515600" cy="824578"/>
          </a:xfrm>
        </p:spPr>
        <p:txBody>
          <a:bodyPr>
            <a:normAutofit fontScale="90000"/>
          </a:bodyPr>
          <a:lstStyle/>
          <a:p>
            <a:r>
              <a:rPr lang="en-US" dirty="0">
                <a:solidFill>
                  <a:srgbClr val="FFFFFF"/>
                </a:solidFill>
              </a:rPr>
              <a:t>Biblical Pattern for Church Cooperation in Evangelism</a:t>
            </a:r>
          </a:p>
        </p:txBody>
      </p:sp>
      <p:sp>
        <p:nvSpPr>
          <p:cNvPr id="3" name="Content Placeholder 2">
            <a:extLst>
              <a:ext uri="{FF2B5EF4-FFF2-40B4-BE49-F238E27FC236}">
                <a16:creationId xmlns:a16="http://schemas.microsoft.com/office/drawing/2014/main" id="{BAF8D6D8-9C00-33C3-1E13-1B2FD98E006E}"/>
              </a:ext>
            </a:extLst>
          </p:cNvPr>
          <p:cNvSpPr>
            <a:spLocks noGrp="1"/>
          </p:cNvSpPr>
          <p:nvPr>
            <p:ph idx="1"/>
          </p:nvPr>
        </p:nvSpPr>
        <p:spPr>
          <a:xfrm>
            <a:off x="838199" y="1494504"/>
            <a:ext cx="11225981" cy="5152102"/>
          </a:xfrm>
        </p:spPr>
        <p:txBody>
          <a:bodyPr>
            <a:normAutofit/>
          </a:bodyPr>
          <a:lstStyle/>
          <a:p>
            <a:pPr marL="0" indent="0">
              <a:buNone/>
            </a:pPr>
            <a:r>
              <a:rPr lang="en-US" sz="2200" dirty="0">
                <a:solidFill>
                  <a:srgbClr val="FFFFFF"/>
                </a:solidFill>
              </a:rPr>
              <a:t>2.  One Church may support its own evangelist</a:t>
            </a:r>
          </a:p>
          <a:p>
            <a:pPr lvl="1"/>
            <a:r>
              <a:rPr lang="en-US" sz="1800" dirty="0">
                <a:solidFill>
                  <a:srgbClr val="FFFFFF"/>
                </a:solidFill>
              </a:rPr>
              <a:t>Corinth had the right to support their own evangelist – 1 Cor. 9:11-14</a:t>
            </a:r>
          </a:p>
          <a:p>
            <a:pPr lvl="1"/>
            <a:r>
              <a:rPr lang="en-US" sz="1800" dirty="0">
                <a:solidFill>
                  <a:srgbClr val="FFFFFF"/>
                </a:solidFill>
              </a:rPr>
              <a:t>Paul did not exercise that right – 2 Cor 12:13</a:t>
            </a:r>
          </a:p>
          <a:p>
            <a:pPr lvl="2"/>
            <a:r>
              <a:rPr lang="en-US" sz="1400" dirty="0">
                <a:solidFill>
                  <a:srgbClr val="FFFFFF"/>
                </a:solidFill>
              </a:rPr>
              <a:t>If Paul made Corinth feel inferior by them not supporting him while others did</a:t>
            </a:r>
          </a:p>
          <a:p>
            <a:pPr lvl="2"/>
            <a:r>
              <a:rPr lang="en-US" sz="1400" dirty="0">
                <a:solidFill>
                  <a:srgbClr val="FFFFFF"/>
                </a:solidFill>
              </a:rPr>
              <a:t>He says forgive me that wrong, if I made you feel inferior</a:t>
            </a:r>
          </a:p>
          <a:p>
            <a:pPr lvl="1"/>
            <a:r>
              <a:rPr lang="en-US" sz="1800" dirty="0">
                <a:solidFill>
                  <a:srgbClr val="FFFFFF"/>
                </a:solidFill>
              </a:rPr>
              <a:t>He robbed other churches to do them service – 2 Cor. 11:8; 1 Cor. 9:15</a:t>
            </a:r>
          </a:p>
          <a:p>
            <a:pPr marL="0" indent="0">
              <a:buNone/>
            </a:pPr>
            <a:r>
              <a:rPr lang="en-US" sz="2200" dirty="0">
                <a:solidFill>
                  <a:srgbClr val="FFFFFF"/>
                </a:solidFill>
              </a:rPr>
              <a:t>3.  Church may send support to an evangelist at another church</a:t>
            </a:r>
          </a:p>
          <a:p>
            <a:pPr lvl="1"/>
            <a:r>
              <a:rPr lang="en-US" sz="1800" dirty="0">
                <a:solidFill>
                  <a:srgbClr val="FFFFFF"/>
                </a:solidFill>
              </a:rPr>
              <a:t>Paul received support from other places to  preach at Corinth – 2 Cor. 11:8</a:t>
            </a:r>
          </a:p>
          <a:p>
            <a:pPr lvl="1"/>
            <a:r>
              <a:rPr lang="en-US" sz="1800" dirty="0">
                <a:solidFill>
                  <a:srgbClr val="FFFFFF"/>
                </a:solidFill>
              </a:rPr>
              <a:t>Paul chose not to have Corinth support him while he received remote support – 2 Cor. 12:13</a:t>
            </a:r>
          </a:p>
          <a:p>
            <a:pPr lvl="1"/>
            <a:r>
              <a:rPr lang="en-US" sz="1800" dirty="0">
                <a:solidFill>
                  <a:srgbClr val="FFFFFF"/>
                </a:solidFill>
              </a:rPr>
              <a:t>Paul was supported by the church at Philippi – Phil 4:14-18</a:t>
            </a:r>
          </a:p>
          <a:p>
            <a:pPr marL="0" indent="0">
              <a:buNone/>
            </a:pPr>
            <a:r>
              <a:rPr lang="en-US" sz="2200" dirty="0">
                <a:solidFill>
                  <a:srgbClr val="FFFFFF"/>
                </a:solidFill>
              </a:rPr>
              <a:t>4.  Several churches may support an evangelist at another church </a:t>
            </a:r>
          </a:p>
          <a:p>
            <a:pPr lvl="1"/>
            <a:r>
              <a:rPr lang="en-US" sz="1800" dirty="0">
                <a:solidFill>
                  <a:srgbClr val="FFFFFF"/>
                </a:solidFill>
              </a:rPr>
              <a:t>Paul received support from other churches to preach in Corinth – 2 Cor. 11:8</a:t>
            </a:r>
          </a:p>
          <a:p>
            <a:pPr lvl="1"/>
            <a:endParaRPr lang="en-US" sz="1800" dirty="0">
              <a:solidFill>
                <a:srgbClr val="FFFFFF"/>
              </a:solidFill>
            </a:endParaRPr>
          </a:p>
          <a:p>
            <a:pPr lvl="2"/>
            <a:endParaRPr lang="en-US" sz="1200" dirty="0">
              <a:solidFill>
                <a:srgbClr val="FFFFFF"/>
              </a:solidFill>
            </a:endParaRPr>
          </a:p>
        </p:txBody>
      </p:sp>
    </p:spTree>
    <p:extLst>
      <p:ext uri="{BB962C8B-B14F-4D97-AF65-F5344CB8AC3E}">
        <p14:creationId xmlns:p14="http://schemas.microsoft.com/office/powerpoint/2010/main" val="727010492"/>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Free stock photo of antique, bible, bible study">
            <a:extLst>
              <a:ext uri="{FF2B5EF4-FFF2-40B4-BE49-F238E27FC236}">
                <a16:creationId xmlns:a16="http://schemas.microsoft.com/office/drawing/2014/main" id="{BC4DD767-3ACB-D79B-5DBC-214CFAA72E67}"/>
              </a:ext>
            </a:extLst>
          </p:cNvPr>
          <p:cNvPicPr>
            <a:picLocks noChangeAspect="1" noChangeArrowheads="1"/>
          </p:cNvPicPr>
          <p:nvPr/>
        </p:nvPicPr>
        <p:blipFill rotWithShape="1">
          <a:blip r:embed="rId2">
            <a:alphaModFix amt="55000"/>
            <a:extLst>
              <a:ext uri="{BEBA8EAE-BF5A-486C-A8C5-ECC9F3942E4B}">
                <a14:imgProps xmlns:a14="http://schemas.microsoft.com/office/drawing/2010/main">
                  <a14:imgLayer r:embed="rId3">
                    <a14:imgEffect>
                      <a14:brightnessContrast bright="1000"/>
                    </a14:imgEffect>
                  </a14:imgLayer>
                </a14:imgProps>
              </a:ext>
              <a:ext uri="{28A0092B-C50C-407E-A947-70E740481C1C}">
                <a14:useLocalDpi xmlns:a14="http://schemas.microsoft.com/office/drawing/2010/main" val="0"/>
              </a:ext>
            </a:extLst>
          </a:blip>
          <a:srcRect l="4543" r="212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84B69F9-9A9A-EE0B-D40A-77A4A9CCFCFF}"/>
              </a:ext>
            </a:extLst>
          </p:cNvPr>
          <p:cNvSpPr>
            <a:spLocks noGrp="1"/>
          </p:cNvSpPr>
          <p:nvPr>
            <p:ph type="title"/>
          </p:nvPr>
        </p:nvSpPr>
        <p:spPr>
          <a:xfrm>
            <a:off x="838200" y="365126"/>
            <a:ext cx="10515600" cy="824578"/>
          </a:xfrm>
        </p:spPr>
        <p:txBody>
          <a:bodyPr>
            <a:normAutofit fontScale="90000"/>
          </a:bodyPr>
          <a:lstStyle/>
          <a:p>
            <a:r>
              <a:rPr lang="en-US" dirty="0">
                <a:solidFill>
                  <a:srgbClr val="FFFFFF"/>
                </a:solidFill>
              </a:rPr>
              <a:t>Biblical Pattern for Church Cooperation in Evangelism</a:t>
            </a:r>
          </a:p>
        </p:txBody>
      </p:sp>
      <p:sp>
        <p:nvSpPr>
          <p:cNvPr id="3" name="Content Placeholder 2">
            <a:extLst>
              <a:ext uri="{FF2B5EF4-FFF2-40B4-BE49-F238E27FC236}">
                <a16:creationId xmlns:a16="http://schemas.microsoft.com/office/drawing/2014/main" id="{BAF8D6D8-9C00-33C3-1E13-1B2FD98E006E}"/>
              </a:ext>
            </a:extLst>
          </p:cNvPr>
          <p:cNvSpPr>
            <a:spLocks noGrp="1"/>
          </p:cNvSpPr>
          <p:nvPr>
            <p:ph idx="1"/>
          </p:nvPr>
        </p:nvSpPr>
        <p:spPr>
          <a:xfrm>
            <a:off x="838199" y="1494504"/>
            <a:ext cx="11225981" cy="5152102"/>
          </a:xfrm>
        </p:spPr>
        <p:txBody>
          <a:bodyPr>
            <a:normAutofit/>
          </a:bodyPr>
          <a:lstStyle/>
          <a:p>
            <a:r>
              <a:rPr lang="en-US" sz="2400" dirty="0">
                <a:solidFill>
                  <a:srgbClr val="FFFFFF"/>
                </a:solidFill>
              </a:rPr>
              <a:t>All Churches are Equally Related in Evangelism Mt. 28:18</a:t>
            </a:r>
          </a:p>
          <a:p>
            <a:pPr lvl="1"/>
            <a:r>
              <a:rPr lang="en-US" sz="2000" dirty="0">
                <a:solidFill>
                  <a:srgbClr val="FFFFFF"/>
                </a:solidFill>
              </a:rPr>
              <a:t>No church can have an abundance that it may surrender to another church</a:t>
            </a:r>
          </a:p>
          <a:p>
            <a:pPr lvl="2"/>
            <a:r>
              <a:rPr lang="en-US" sz="1600" dirty="0">
                <a:solidFill>
                  <a:srgbClr val="FFFFFF"/>
                </a:solidFill>
              </a:rPr>
              <a:t>Lectures on Church Cooperation and Orphan Homes by Thomas B. Warren , </a:t>
            </a:r>
            <a:r>
              <a:rPr lang="en-US" sz="1600" dirty="0" err="1">
                <a:solidFill>
                  <a:srgbClr val="FFFFFF"/>
                </a:solidFill>
              </a:rPr>
              <a:t>pg</a:t>
            </a:r>
            <a:r>
              <a:rPr lang="en-US" sz="1600" dirty="0">
                <a:solidFill>
                  <a:srgbClr val="FFFFFF"/>
                </a:solidFill>
              </a:rPr>
              <a:t> 40 under The Proposition</a:t>
            </a:r>
          </a:p>
          <a:p>
            <a:pPr marL="914400" lvl="2" indent="0">
              <a:buNone/>
            </a:pPr>
            <a:r>
              <a:rPr lang="en-US" sz="1600" dirty="0">
                <a:solidFill>
                  <a:srgbClr val="FFFFFF"/>
                </a:solidFill>
              </a:rPr>
              <a:t>“Here is a statement of what I’m undertaking to prove: ‘The scriptures teach that one church may (has the right to) contribute to (send funds to, render assistance to) another church which has assumed (or undertaken) the oversight of a work to which both churches sustained the same relationship before the assumption of the oversight’.”</a:t>
            </a:r>
          </a:p>
          <a:p>
            <a:pPr lvl="2"/>
            <a:r>
              <a:rPr lang="en-US" sz="1600" dirty="0">
                <a:solidFill>
                  <a:srgbClr val="FFFFFF"/>
                </a:solidFill>
              </a:rPr>
              <a:t>Notice </a:t>
            </a:r>
            <a:r>
              <a:rPr lang="en-US" sz="1600" dirty="0">
                <a:solidFill>
                  <a:srgbClr val="FFFF00"/>
                </a:solidFill>
              </a:rPr>
              <a:t>both churches </a:t>
            </a:r>
            <a:r>
              <a:rPr lang="en-US" sz="1600" dirty="0">
                <a:solidFill>
                  <a:srgbClr val="FFFFFF"/>
                </a:solidFill>
              </a:rPr>
              <a:t>sustain the </a:t>
            </a:r>
            <a:r>
              <a:rPr lang="en-US" sz="1600" dirty="0">
                <a:solidFill>
                  <a:srgbClr val="FFFF00"/>
                </a:solidFill>
              </a:rPr>
              <a:t>same relationship </a:t>
            </a:r>
            <a:r>
              <a:rPr lang="en-US" sz="1600" dirty="0">
                <a:solidFill>
                  <a:srgbClr val="FFFFFF"/>
                </a:solidFill>
              </a:rPr>
              <a:t>to the work of </a:t>
            </a:r>
            <a:r>
              <a:rPr lang="en-US" sz="1600" dirty="0">
                <a:solidFill>
                  <a:srgbClr val="FFFF00"/>
                </a:solidFill>
              </a:rPr>
              <a:t>evangelism</a:t>
            </a:r>
          </a:p>
          <a:p>
            <a:pPr lvl="2"/>
            <a:r>
              <a:rPr lang="en-US" sz="1600" dirty="0">
                <a:solidFill>
                  <a:srgbClr val="FFFFFF"/>
                </a:solidFill>
              </a:rPr>
              <a:t>The elder of one church </a:t>
            </a:r>
            <a:r>
              <a:rPr lang="en-US" sz="1600" dirty="0">
                <a:solidFill>
                  <a:srgbClr val="FFFF00"/>
                </a:solidFill>
              </a:rPr>
              <a:t>ASSUMES THE OVERSIGHT </a:t>
            </a:r>
            <a:r>
              <a:rPr lang="en-US" sz="1600" dirty="0">
                <a:solidFill>
                  <a:srgbClr val="FFFFFF"/>
                </a:solidFill>
              </a:rPr>
              <a:t>or that work (</a:t>
            </a:r>
            <a:r>
              <a:rPr lang="en-US" sz="1600" dirty="0">
                <a:solidFill>
                  <a:srgbClr val="FFFF00"/>
                </a:solidFill>
              </a:rPr>
              <a:t>by what scriptural right??</a:t>
            </a:r>
            <a:r>
              <a:rPr lang="en-US" sz="1600" dirty="0">
                <a:solidFill>
                  <a:srgbClr val="FFFFFF"/>
                </a:solidFill>
              </a:rPr>
              <a:t>)</a:t>
            </a:r>
          </a:p>
          <a:p>
            <a:pPr lvl="2"/>
            <a:r>
              <a:rPr lang="en-US" sz="1600" dirty="0">
                <a:solidFill>
                  <a:srgbClr val="FFFFFF"/>
                </a:solidFill>
              </a:rPr>
              <a:t>They sustained the same relationship BEFORE THE ASSUMPTION OF THE OVERSIGHT </a:t>
            </a:r>
          </a:p>
          <a:p>
            <a:pPr lvl="2"/>
            <a:r>
              <a:rPr lang="en-US" sz="1600" dirty="0">
                <a:solidFill>
                  <a:srgbClr val="FFFFFF"/>
                </a:solidFill>
              </a:rPr>
              <a:t>That is exactly the </a:t>
            </a:r>
            <a:r>
              <a:rPr lang="en-US" sz="1600" dirty="0">
                <a:solidFill>
                  <a:srgbClr val="FFFF00"/>
                </a:solidFill>
              </a:rPr>
              <a:t>problem with the Sponsoring Church</a:t>
            </a:r>
            <a:r>
              <a:rPr lang="en-US" sz="1600" dirty="0">
                <a:solidFill>
                  <a:srgbClr val="FFFFFF"/>
                </a:solidFill>
              </a:rPr>
              <a:t>, there is </a:t>
            </a:r>
            <a:r>
              <a:rPr lang="en-US" sz="1600" dirty="0">
                <a:solidFill>
                  <a:srgbClr val="FFFF00"/>
                </a:solidFill>
              </a:rPr>
              <a:t>a changed relationship between churches</a:t>
            </a:r>
          </a:p>
          <a:p>
            <a:pPr lvl="2"/>
            <a:r>
              <a:rPr lang="en-US" sz="1600" dirty="0">
                <a:solidFill>
                  <a:srgbClr val="FFFFFF"/>
                </a:solidFill>
              </a:rPr>
              <a:t>Sponsoring church that is actually doing the work, and sending churches are merely fund raisers for that church</a:t>
            </a:r>
          </a:p>
          <a:p>
            <a:pPr lvl="2"/>
            <a:r>
              <a:rPr lang="en-US" sz="1600" dirty="0">
                <a:solidFill>
                  <a:srgbClr val="FFFFFF"/>
                </a:solidFill>
              </a:rPr>
              <a:t>Those giving church have surrendered their work to the Sponsoring Church, creating a changed relationship</a:t>
            </a:r>
          </a:p>
          <a:p>
            <a:pPr lvl="1"/>
            <a:r>
              <a:rPr lang="en-US" sz="2000" dirty="0">
                <a:solidFill>
                  <a:srgbClr val="FFFFFF"/>
                </a:solidFill>
              </a:rPr>
              <a:t>No Sponsoring Church can do the work of evangelism for other churches</a:t>
            </a:r>
          </a:p>
          <a:p>
            <a:r>
              <a:rPr lang="en-US" sz="2400" dirty="0">
                <a:solidFill>
                  <a:srgbClr val="FFFFFF"/>
                </a:solidFill>
              </a:rPr>
              <a:t>In Benevolence, churches can be unequal in that need</a:t>
            </a:r>
          </a:p>
          <a:p>
            <a:pPr lvl="1"/>
            <a:r>
              <a:rPr lang="en-US" sz="2000" dirty="0">
                <a:solidFill>
                  <a:srgbClr val="FFFFFF"/>
                </a:solidFill>
              </a:rPr>
              <a:t>One church my be unequal to other churches due to a greater need – 2 Cor. 8:13-14</a:t>
            </a:r>
          </a:p>
          <a:p>
            <a:pPr lvl="1"/>
            <a:r>
              <a:rPr lang="en-US" sz="2000" dirty="0">
                <a:solidFill>
                  <a:srgbClr val="FFFFFF"/>
                </a:solidFill>
              </a:rPr>
              <a:t>This is the reason for the distinctive pattern in Benevolence, which will be discussed next</a:t>
            </a:r>
          </a:p>
          <a:p>
            <a:pPr marL="457200" lvl="1" indent="0">
              <a:buNone/>
            </a:pPr>
            <a:endParaRPr lang="en-US" sz="2000" dirty="0">
              <a:solidFill>
                <a:srgbClr val="FFFFFF"/>
              </a:solidFill>
            </a:endParaRPr>
          </a:p>
        </p:txBody>
      </p:sp>
    </p:spTree>
    <p:extLst>
      <p:ext uri="{BB962C8B-B14F-4D97-AF65-F5344CB8AC3E}">
        <p14:creationId xmlns:p14="http://schemas.microsoft.com/office/powerpoint/2010/main" val="4282356838"/>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8F90786E-B72D-4C32-BDCE-A170B0078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3" name="Rectangle 1032">
            <a:extLst>
              <a:ext uri="{FF2B5EF4-FFF2-40B4-BE49-F238E27FC236}">
                <a16:creationId xmlns:a16="http://schemas.microsoft.com/office/drawing/2014/main" id="{5E46F2E7-848F-4A6C-A098-4764FDEA7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026" name="Picture 2" descr="Pictorial bible - aladerX">
            <a:extLst>
              <a:ext uri="{FF2B5EF4-FFF2-40B4-BE49-F238E27FC236}">
                <a16:creationId xmlns:a16="http://schemas.microsoft.com/office/drawing/2014/main" id="{CB46DABA-1CE7-68AC-4043-501DD765E1EC}"/>
              </a:ext>
            </a:extLst>
          </p:cNvPr>
          <p:cNvPicPr>
            <a:picLocks noChangeAspect="1" noChangeArrowheads="1"/>
          </p:cNvPicPr>
          <p:nvPr/>
        </p:nvPicPr>
        <p:blipFill rotWithShape="1">
          <a:blip r:embed="rId2">
            <a:alphaModFix amt="60000"/>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7B399AC-FC86-0B3D-90D5-B0449BEC6F3A}"/>
              </a:ext>
            </a:extLst>
          </p:cNvPr>
          <p:cNvSpPr>
            <a:spLocks noGrp="1"/>
          </p:cNvSpPr>
          <p:nvPr>
            <p:ph type="title"/>
          </p:nvPr>
        </p:nvSpPr>
        <p:spPr>
          <a:xfrm>
            <a:off x="838199" y="1671570"/>
            <a:ext cx="5155261" cy="4072044"/>
          </a:xfrm>
        </p:spPr>
        <p:txBody>
          <a:bodyPr anchor="t">
            <a:normAutofit/>
          </a:bodyPr>
          <a:lstStyle/>
          <a:p>
            <a:r>
              <a:rPr lang="en-US" dirty="0">
                <a:solidFill>
                  <a:srgbClr val="FFFFFF"/>
                </a:solidFill>
              </a:rPr>
              <a:t>We Must Get Back to the Bible</a:t>
            </a:r>
          </a:p>
        </p:txBody>
      </p:sp>
      <p:sp>
        <p:nvSpPr>
          <p:cNvPr id="3" name="Content Placeholder 2">
            <a:extLst>
              <a:ext uri="{FF2B5EF4-FFF2-40B4-BE49-F238E27FC236}">
                <a16:creationId xmlns:a16="http://schemas.microsoft.com/office/drawing/2014/main" id="{CFB2A6A5-124E-8354-EA28-153F80035901}"/>
              </a:ext>
            </a:extLst>
          </p:cNvPr>
          <p:cNvSpPr>
            <a:spLocks noGrp="1"/>
          </p:cNvSpPr>
          <p:nvPr>
            <p:ph idx="1"/>
          </p:nvPr>
        </p:nvSpPr>
        <p:spPr>
          <a:xfrm>
            <a:off x="6185986" y="1174376"/>
            <a:ext cx="5170861" cy="5002306"/>
          </a:xfrm>
        </p:spPr>
        <p:txBody>
          <a:bodyPr>
            <a:normAutofit/>
          </a:bodyPr>
          <a:lstStyle/>
          <a:p>
            <a:r>
              <a:rPr lang="en-US" sz="2400" dirty="0">
                <a:solidFill>
                  <a:srgbClr val="FFFFFF"/>
                </a:solidFill>
              </a:rPr>
              <a:t>God, not man, must be our guide</a:t>
            </a:r>
          </a:p>
          <a:p>
            <a:pPr lvl="1"/>
            <a:r>
              <a:rPr lang="en-US" sz="2000" dirty="0">
                <a:solidFill>
                  <a:srgbClr val="FFFFFF"/>
                </a:solidFill>
              </a:rPr>
              <a:t>Acts 14:23 – God determined elders were to be appointed in every church</a:t>
            </a:r>
          </a:p>
          <a:p>
            <a:pPr lvl="1"/>
            <a:r>
              <a:rPr lang="en-US" sz="2000" dirty="0">
                <a:solidFill>
                  <a:srgbClr val="FFFFFF"/>
                </a:solidFill>
              </a:rPr>
              <a:t>Acts 14:23 – God determined that each church had a plurality of elders</a:t>
            </a:r>
          </a:p>
          <a:p>
            <a:pPr lvl="1"/>
            <a:r>
              <a:rPr lang="en-US" sz="2000" dirty="0">
                <a:solidFill>
                  <a:srgbClr val="FFFFFF"/>
                </a:solidFill>
              </a:rPr>
              <a:t>1 Pet. 5:2 – The oversight of each eldership was limited to flock among you</a:t>
            </a:r>
          </a:p>
          <a:p>
            <a:pPr lvl="1"/>
            <a:r>
              <a:rPr lang="en-US" sz="2000" dirty="0">
                <a:solidFill>
                  <a:srgbClr val="FFFFFF"/>
                </a:solidFill>
              </a:rPr>
              <a:t>Acts 20:28-31 – The elders of each church were to be on guard for error</a:t>
            </a:r>
          </a:p>
          <a:p>
            <a:r>
              <a:rPr lang="en-US" sz="2400" dirty="0">
                <a:solidFill>
                  <a:srgbClr val="FFFFFF"/>
                </a:solidFill>
              </a:rPr>
              <a:t>Man cannot be the guide in religion</a:t>
            </a:r>
          </a:p>
          <a:p>
            <a:pPr lvl="1"/>
            <a:r>
              <a:rPr lang="en-US" sz="2000" dirty="0">
                <a:solidFill>
                  <a:srgbClr val="FFFFFF"/>
                </a:solidFill>
              </a:rPr>
              <a:t>Multiple church works can be overseen by a Sponsoring Church eldership</a:t>
            </a:r>
          </a:p>
          <a:p>
            <a:pPr lvl="1"/>
            <a:r>
              <a:rPr lang="en-US" sz="2000" dirty="0">
                <a:solidFill>
                  <a:srgbClr val="FFFFFF"/>
                </a:solidFill>
              </a:rPr>
              <a:t>As is done with West Coast School of Preaching and Ghana Bible College</a:t>
            </a:r>
          </a:p>
          <a:p>
            <a:pPr lvl="1"/>
            <a:endParaRPr lang="en-US" sz="2000" dirty="0">
              <a:solidFill>
                <a:srgbClr val="FFFFFF"/>
              </a:solidFill>
            </a:endParaRPr>
          </a:p>
        </p:txBody>
      </p:sp>
    </p:spTree>
    <p:extLst>
      <p:ext uri="{BB962C8B-B14F-4D97-AF65-F5344CB8AC3E}">
        <p14:creationId xmlns:p14="http://schemas.microsoft.com/office/powerpoint/2010/main" val="41781826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Free stock photo of antique, bible, bible study">
            <a:extLst>
              <a:ext uri="{FF2B5EF4-FFF2-40B4-BE49-F238E27FC236}">
                <a16:creationId xmlns:a16="http://schemas.microsoft.com/office/drawing/2014/main" id="{BC8C90F3-08B2-3612-5690-F302A4DEE051}"/>
              </a:ext>
            </a:extLst>
          </p:cNvPr>
          <p:cNvPicPr>
            <a:picLocks noChangeAspect="1" noChangeArrowheads="1"/>
          </p:cNvPicPr>
          <p:nvPr/>
        </p:nvPicPr>
        <p:blipFill rotWithShape="1">
          <a:blip r:embed="rId2">
            <a:alphaModFix amt="55000"/>
            <a:extLst>
              <a:ext uri="{28A0092B-C50C-407E-A947-70E740481C1C}">
                <a14:useLocalDpi xmlns:a14="http://schemas.microsoft.com/office/drawing/2010/main" val="0"/>
              </a:ext>
            </a:extLst>
          </a:blip>
          <a:srcRect l="4543" r="2124"/>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84B69F9-9A9A-EE0B-D40A-77A4A9CCFCFF}"/>
              </a:ext>
            </a:extLst>
          </p:cNvPr>
          <p:cNvSpPr>
            <a:spLocks noGrp="1"/>
          </p:cNvSpPr>
          <p:nvPr>
            <p:ph type="title"/>
          </p:nvPr>
        </p:nvSpPr>
        <p:spPr>
          <a:xfrm>
            <a:off x="317089" y="1065862"/>
            <a:ext cx="6052959" cy="4726276"/>
          </a:xfrm>
        </p:spPr>
        <p:txBody>
          <a:bodyPr>
            <a:normAutofit fontScale="90000"/>
          </a:bodyPr>
          <a:lstStyle/>
          <a:p>
            <a:pPr algn="r"/>
            <a:r>
              <a:rPr lang="en-US" sz="8000" dirty="0">
                <a:ln w="22225">
                  <a:solidFill>
                    <a:srgbClr val="FFFFFF"/>
                  </a:solidFill>
                </a:ln>
                <a:noFill/>
              </a:rPr>
              <a:t>Biblical Patterns - Church Cooperation in Benevolence</a:t>
            </a:r>
          </a:p>
        </p:txBody>
      </p:sp>
      <p:cxnSp>
        <p:nvCxnSpPr>
          <p:cNvPr id="1033" name="Straight Connector 1032">
            <a:extLst>
              <a:ext uri="{FF2B5EF4-FFF2-40B4-BE49-F238E27FC236}">
                <a16:creationId xmlns:a16="http://schemas.microsoft.com/office/drawing/2014/main" id="{96A8629B-8289-498B-939B-1CA0C10618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289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AF8D6D8-9C00-33C3-1E13-1B2FD98E006E}"/>
              </a:ext>
            </a:extLst>
          </p:cNvPr>
          <p:cNvSpPr>
            <a:spLocks noGrp="1"/>
          </p:cNvSpPr>
          <p:nvPr>
            <p:ph idx="1"/>
          </p:nvPr>
        </p:nvSpPr>
        <p:spPr>
          <a:xfrm>
            <a:off x="7534640" y="643095"/>
            <a:ext cx="4583671" cy="5878285"/>
          </a:xfrm>
        </p:spPr>
        <p:txBody>
          <a:bodyPr anchor="ctr">
            <a:normAutofit lnSpcReduction="10000"/>
          </a:bodyPr>
          <a:lstStyle/>
          <a:p>
            <a:pPr marL="457200" indent="-457200">
              <a:buFont typeface="+mj-lt"/>
              <a:buAutoNum type="arabicPeriod"/>
            </a:pPr>
            <a:r>
              <a:rPr lang="en-US" sz="2000" dirty="0">
                <a:solidFill>
                  <a:srgbClr val="FFFFFF"/>
                </a:solidFill>
              </a:rPr>
              <a:t>Each church raises its own funds by freewill 1</a:t>
            </a:r>
            <a:r>
              <a:rPr lang="en-US" sz="2000" baseline="30000" dirty="0">
                <a:solidFill>
                  <a:srgbClr val="FFFFFF"/>
                </a:solidFill>
              </a:rPr>
              <a:t>st</a:t>
            </a:r>
            <a:r>
              <a:rPr lang="en-US" sz="2000" dirty="0">
                <a:solidFill>
                  <a:srgbClr val="FFFFFF"/>
                </a:solidFill>
              </a:rPr>
              <a:t> day of the week offering of its own members – 1 Cor. 16:1-2</a:t>
            </a:r>
          </a:p>
          <a:p>
            <a:pPr marL="457200" indent="-457200">
              <a:buFont typeface="+mj-lt"/>
              <a:buAutoNum type="arabicPeriod"/>
            </a:pPr>
            <a:r>
              <a:rPr lang="en-US" sz="2000" dirty="0">
                <a:solidFill>
                  <a:srgbClr val="FFFFFF"/>
                </a:solidFill>
              </a:rPr>
              <a:t>Each church selects its own messengers – 1 Cor. 16:3-4; 2 Cor. 8:19-20</a:t>
            </a:r>
          </a:p>
          <a:p>
            <a:pPr marL="457200" indent="-457200">
              <a:buFont typeface="+mj-lt"/>
              <a:buAutoNum type="arabicPeriod"/>
            </a:pPr>
            <a:r>
              <a:rPr lang="en-US" sz="2000" dirty="0">
                <a:solidFill>
                  <a:srgbClr val="FFFFFF"/>
                </a:solidFill>
              </a:rPr>
              <a:t>Each church sends to a church in need – I Cor. 16:3; Acts 11:29</a:t>
            </a:r>
          </a:p>
          <a:p>
            <a:pPr marL="457200" indent="-457200">
              <a:buFont typeface="+mj-lt"/>
              <a:buAutoNum type="arabicPeriod"/>
            </a:pPr>
            <a:r>
              <a:rPr lang="en-US" sz="2000" dirty="0">
                <a:solidFill>
                  <a:srgbClr val="FFFFFF"/>
                </a:solidFill>
              </a:rPr>
              <a:t>Churches may send to another church or churches when the needy churches cannot care for its own members – Acts 11:27-30; 1 Cor. 16:1-4; Rom. 15:25-27</a:t>
            </a:r>
          </a:p>
          <a:p>
            <a:pPr marL="457200" indent="-457200">
              <a:buFont typeface="+mj-lt"/>
              <a:buAutoNum type="arabicPeriod"/>
            </a:pPr>
            <a:r>
              <a:rPr lang="en-US" sz="2000" dirty="0">
                <a:solidFill>
                  <a:srgbClr val="FFFFFF"/>
                </a:solidFill>
              </a:rPr>
              <a:t>The purpose for sending from one church to another church is that there may be equality – 2 Cor. 8:13-14; </a:t>
            </a:r>
          </a:p>
          <a:p>
            <a:pPr marL="457200" indent="-457200">
              <a:buFont typeface="+mj-lt"/>
              <a:buAutoNum type="arabicPeriod"/>
            </a:pPr>
            <a:r>
              <a:rPr lang="en-US" sz="2000" dirty="0">
                <a:solidFill>
                  <a:srgbClr val="FFFFFF"/>
                </a:solidFill>
              </a:rPr>
              <a:t>No single church ever acted as a Sponsoring Church for other churches beyond its own local needs – No Authorizing Passages</a:t>
            </a:r>
          </a:p>
          <a:p>
            <a:endParaRPr lang="en-US" sz="1200" dirty="0">
              <a:solidFill>
                <a:srgbClr val="FFFFFF"/>
              </a:solidFill>
            </a:endParaRPr>
          </a:p>
        </p:txBody>
      </p:sp>
    </p:spTree>
    <p:extLst>
      <p:ext uri="{BB962C8B-B14F-4D97-AF65-F5344CB8AC3E}">
        <p14:creationId xmlns:p14="http://schemas.microsoft.com/office/powerpoint/2010/main" val="1150603225"/>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B69F9-9A9A-EE0B-D40A-77A4A9CCFCFF}"/>
              </a:ext>
            </a:extLst>
          </p:cNvPr>
          <p:cNvSpPr>
            <a:spLocks noGrp="1"/>
          </p:cNvSpPr>
          <p:nvPr>
            <p:ph type="title"/>
          </p:nvPr>
        </p:nvSpPr>
        <p:spPr/>
        <p:txBody>
          <a:bodyPr/>
          <a:lstStyle/>
          <a:p>
            <a:r>
              <a:rPr lang="en-US" dirty="0">
                <a:solidFill>
                  <a:schemeClr val="bg1"/>
                </a:solidFill>
              </a:rPr>
              <a:t>Biblical Pattern for Church Cooperation in Benevolence</a:t>
            </a:r>
          </a:p>
        </p:txBody>
      </p:sp>
      <p:sp>
        <p:nvSpPr>
          <p:cNvPr id="3" name="Content Placeholder 2">
            <a:extLst>
              <a:ext uri="{FF2B5EF4-FFF2-40B4-BE49-F238E27FC236}">
                <a16:creationId xmlns:a16="http://schemas.microsoft.com/office/drawing/2014/main" id="{BAF8D6D8-9C00-33C3-1E13-1B2FD98E006E}"/>
              </a:ext>
            </a:extLst>
          </p:cNvPr>
          <p:cNvSpPr>
            <a:spLocks noGrp="1"/>
          </p:cNvSpPr>
          <p:nvPr>
            <p:ph idx="1"/>
          </p:nvPr>
        </p:nvSpPr>
        <p:spPr>
          <a:xfrm>
            <a:off x="838200" y="1825624"/>
            <a:ext cx="10515600" cy="4791485"/>
          </a:xfrm>
        </p:spPr>
        <p:txBody>
          <a:bodyPr>
            <a:normAutofit lnSpcReduction="10000"/>
          </a:bodyPr>
          <a:lstStyle/>
          <a:p>
            <a:pPr marL="0" indent="0">
              <a:buNone/>
            </a:pPr>
            <a:r>
              <a:rPr lang="en-US" sz="3100" dirty="0">
                <a:solidFill>
                  <a:schemeClr val="bg1"/>
                </a:solidFill>
              </a:rPr>
              <a:t>1.  Each church raises its own funds</a:t>
            </a:r>
          </a:p>
          <a:p>
            <a:pPr lvl="1"/>
            <a:r>
              <a:rPr lang="en-US" dirty="0">
                <a:solidFill>
                  <a:schemeClr val="bg1"/>
                </a:solidFill>
              </a:rPr>
              <a:t>By its own first day of the week contribution of its own members</a:t>
            </a:r>
          </a:p>
          <a:p>
            <a:pPr lvl="1"/>
            <a:r>
              <a:rPr lang="en-US" dirty="0">
                <a:solidFill>
                  <a:schemeClr val="bg1"/>
                </a:solidFill>
              </a:rPr>
              <a:t>They never sent the money to a Sponsoring Church for all churches in an area</a:t>
            </a:r>
          </a:p>
          <a:p>
            <a:pPr marL="457200" lvl="1" indent="0">
              <a:buNone/>
            </a:pPr>
            <a:endParaRPr lang="en-US" dirty="0">
              <a:solidFill>
                <a:schemeClr val="bg1"/>
              </a:solidFill>
            </a:endParaRPr>
          </a:p>
          <a:p>
            <a:pPr lvl="1"/>
            <a:r>
              <a:rPr lang="en-US" dirty="0">
                <a:solidFill>
                  <a:schemeClr val="bg1"/>
                </a:solidFill>
              </a:rPr>
              <a:t>1 Cor. 16:1-2 </a:t>
            </a:r>
            <a:r>
              <a:rPr lang="en-US" b="1" dirty="0">
                <a:solidFill>
                  <a:schemeClr val="bg1"/>
                </a:solidFill>
              </a:rPr>
              <a:t>Now concerning the collection for the saints, as I directed the churches of Galatia, so do you also.  </a:t>
            </a:r>
            <a:r>
              <a:rPr lang="en-US" dirty="0">
                <a:solidFill>
                  <a:schemeClr val="bg1"/>
                </a:solidFill>
              </a:rPr>
              <a:t>2  On the first day of every week each one of you is to put aside and save, as he may prosper, so that no collections be made when I come. </a:t>
            </a:r>
          </a:p>
          <a:p>
            <a:pPr marL="457200" lvl="1" indent="0">
              <a:buNone/>
            </a:pPr>
            <a:endParaRPr lang="en-US" dirty="0">
              <a:solidFill>
                <a:schemeClr val="bg1"/>
              </a:solidFill>
            </a:endParaRPr>
          </a:p>
          <a:p>
            <a:r>
              <a:rPr lang="en-US" dirty="0">
                <a:solidFill>
                  <a:schemeClr val="bg1"/>
                </a:solidFill>
              </a:rPr>
              <a:t>Churches didn’t work by a Sponsoring Church to send to the need</a:t>
            </a:r>
          </a:p>
          <a:p>
            <a:r>
              <a:rPr lang="en-US" dirty="0">
                <a:solidFill>
                  <a:schemeClr val="bg1"/>
                </a:solidFill>
              </a:rPr>
              <a:t>Each church send directly to the need</a:t>
            </a:r>
          </a:p>
          <a:p>
            <a:pPr lvl="1"/>
            <a:endParaRPr lang="en-US" dirty="0">
              <a:solidFill>
                <a:schemeClr val="bg1"/>
              </a:solidFill>
            </a:endParaRPr>
          </a:p>
          <a:p>
            <a:pPr marL="457200" lvl="1" indent="0">
              <a:buNone/>
            </a:pPr>
            <a:r>
              <a:rPr lang="en-US" sz="1200" i="1" u="sng" dirty="0">
                <a:solidFill>
                  <a:schemeClr val="bg1"/>
                </a:solidFill>
                <a:hlinkClick r:id="rId2">
                  <a:extLst>
                    <a:ext uri="{A12FA001-AC4F-418D-AE19-62706E023703}">
                      <ahyp:hlinkClr xmlns:ahyp="http://schemas.microsoft.com/office/drawing/2018/hyperlinkcolor" val="tx"/>
                    </a:ext>
                  </a:extLst>
                </a:hlinkClick>
              </a:rPr>
              <a:t>New American Standard Bible: 1995 update</a:t>
            </a:r>
            <a:endParaRPr lang="en-US" sz="1200" dirty="0">
              <a:solidFill>
                <a:schemeClr val="bg1"/>
              </a:solidFill>
            </a:endParaRPr>
          </a:p>
          <a:p>
            <a:pPr lvl="1"/>
            <a:endParaRPr lang="en-US" dirty="0">
              <a:solidFill>
                <a:schemeClr val="bg1"/>
              </a:solidFill>
            </a:endParaRPr>
          </a:p>
        </p:txBody>
      </p:sp>
    </p:spTree>
    <p:extLst>
      <p:ext uri="{BB962C8B-B14F-4D97-AF65-F5344CB8AC3E}">
        <p14:creationId xmlns:p14="http://schemas.microsoft.com/office/powerpoint/2010/main" val="37395727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B69F9-9A9A-EE0B-D40A-77A4A9CCFCFF}"/>
              </a:ext>
            </a:extLst>
          </p:cNvPr>
          <p:cNvSpPr>
            <a:spLocks noGrp="1"/>
          </p:cNvSpPr>
          <p:nvPr>
            <p:ph type="title"/>
          </p:nvPr>
        </p:nvSpPr>
        <p:spPr/>
        <p:txBody>
          <a:bodyPr/>
          <a:lstStyle/>
          <a:p>
            <a:r>
              <a:rPr lang="en-US" dirty="0">
                <a:solidFill>
                  <a:schemeClr val="bg1"/>
                </a:solidFill>
              </a:rPr>
              <a:t>Biblical Pattern for Church Cooperation in Benevolence</a:t>
            </a:r>
          </a:p>
        </p:txBody>
      </p:sp>
      <p:sp>
        <p:nvSpPr>
          <p:cNvPr id="3" name="Content Placeholder 2">
            <a:extLst>
              <a:ext uri="{FF2B5EF4-FFF2-40B4-BE49-F238E27FC236}">
                <a16:creationId xmlns:a16="http://schemas.microsoft.com/office/drawing/2014/main" id="{BAF8D6D8-9C00-33C3-1E13-1B2FD98E006E}"/>
              </a:ext>
            </a:extLst>
          </p:cNvPr>
          <p:cNvSpPr>
            <a:spLocks noGrp="1"/>
          </p:cNvSpPr>
          <p:nvPr>
            <p:ph idx="1"/>
          </p:nvPr>
        </p:nvSpPr>
        <p:spPr>
          <a:xfrm>
            <a:off x="838200" y="1825624"/>
            <a:ext cx="10515600" cy="4948801"/>
          </a:xfrm>
        </p:spPr>
        <p:txBody>
          <a:bodyPr>
            <a:normAutofit fontScale="47500" lnSpcReduction="20000"/>
          </a:bodyPr>
          <a:lstStyle/>
          <a:p>
            <a:pPr marL="514350" indent="-514350">
              <a:buAutoNum type="arabicPeriod" startAt="2"/>
            </a:pPr>
            <a:r>
              <a:rPr lang="en-US" sz="4400" dirty="0">
                <a:solidFill>
                  <a:schemeClr val="bg1"/>
                </a:solidFill>
              </a:rPr>
              <a:t>Each church selected its own messengers to carry its own funds</a:t>
            </a:r>
          </a:p>
          <a:p>
            <a:pPr lvl="1"/>
            <a:r>
              <a:rPr lang="en-US" sz="3600" dirty="0">
                <a:solidFill>
                  <a:schemeClr val="bg1"/>
                </a:solidFill>
              </a:rPr>
              <a:t>Each church sent their own contribution by its own messengers</a:t>
            </a:r>
          </a:p>
          <a:p>
            <a:pPr marL="457200" lvl="1" indent="0">
              <a:buNone/>
            </a:pPr>
            <a:endParaRPr lang="en-US" sz="3600" dirty="0">
              <a:solidFill>
                <a:schemeClr val="bg1"/>
              </a:solidFill>
            </a:endParaRPr>
          </a:p>
          <a:p>
            <a:pPr lvl="1"/>
            <a:r>
              <a:rPr lang="en-US" sz="3600" dirty="0">
                <a:solidFill>
                  <a:schemeClr val="bg1"/>
                </a:solidFill>
              </a:rPr>
              <a:t>1 Cor. 16:3-4 When I arrive, whomever you may approve, I will send them with letters to carry your gift to Jerusalem;  4  and if it is fitting for me to go also, they will go with me. </a:t>
            </a:r>
          </a:p>
          <a:p>
            <a:pPr lvl="1"/>
            <a:endParaRPr lang="en-US" sz="3600" dirty="0">
              <a:solidFill>
                <a:schemeClr val="bg1"/>
              </a:solidFill>
            </a:endParaRPr>
          </a:p>
          <a:p>
            <a:pPr lvl="1"/>
            <a:r>
              <a:rPr lang="en-US" sz="3600" dirty="0">
                <a:solidFill>
                  <a:schemeClr val="bg1"/>
                </a:solidFill>
              </a:rPr>
              <a:t>2 Cor. 8:19-20 We have sent along with him the brother whose fame in the things of the gospel has spread through all the churches;  19  and not only this, but he has also been appointed by the churches to travel with us in this gracious work, which is being administered by us for the glory of the Lord Himself, and to show our readiness,  20  taking precaution so that no one will discredit us in our administration of this generous gift; </a:t>
            </a:r>
          </a:p>
          <a:p>
            <a:pPr lvl="1"/>
            <a:endParaRPr lang="en-US" sz="2000" dirty="0">
              <a:solidFill>
                <a:schemeClr val="bg1"/>
              </a:solidFill>
            </a:endParaRPr>
          </a:p>
          <a:p>
            <a:pPr marL="457200" lvl="1" indent="0">
              <a:buNone/>
            </a:pPr>
            <a:endParaRPr lang="en-US" sz="2000" dirty="0">
              <a:solidFill>
                <a:schemeClr val="bg1"/>
              </a:solidFill>
            </a:endParaRPr>
          </a:p>
          <a:p>
            <a:r>
              <a:rPr lang="en-US" sz="5100" dirty="0">
                <a:solidFill>
                  <a:schemeClr val="bg1"/>
                </a:solidFill>
              </a:rPr>
              <a:t> They didn’t just hand the money over to the apostle </a:t>
            </a:r>
          </a:p>
          <a:p>
            <a:r>
              <a:rPr lang="en-US" sz="5100" dirty="0">
                <a:solidFill>
                  <a:schemeClr val="bg1"/>
                </a:solidFill>
              </a:rPr>
              <a:t>Not even an apostle commanded them to hand him the money</a:t>
            </a:r>
          </a:p>
          <a:p>
            <a:r>
              <a:rPr lang="en-US" sz="5100" dirty="0">
                <a:solidFill>
                  <a:schemeClr val="bg1"/>
                </a:solidFill>
              </a:rPr>
              <a:t>Whomever you approve, I will send letters to carry your gift</a:t>
            </a:r>
          </a:p>
          <a:p>
            <a:r>
              <a:rPr lang="en-US" sz="5100" dirty="0">
                <a:solidFill>
                  <a:schemeClr val="bg1"/>
                </a:solidFill>
              </a:rPr>
              <a:t>He recognized  congregational independence, if fitting for me to go….</a:t>
            </a:r>
          </a:p>
          <a:p>
            <a:pPr marL="0" indent="0">
              <a:buNone/>
            </a:pPr>
            <a:endParaRPr lang="en-US" sz="3400" dirty="0">
              <a:solidFill>
                <a:schemeClr val="bg1"/>
              </a:solidFill>
            </a:endParaRPr>
          </a:p>
          <a:p>
            <a:pPr marL="0" indent="0">
              <a:buNone/>
            </a:pPr>
            <a:r>
              <a:rPr lang="en-US" sz="1200" b="0" u="none" strike="noStrike" baseline="0" dirty="0">
                <a:solidFill>
                  <a:schemeClr val="bg1"/>
                </a:solidFill>
              </a:rPr>
              <a:t> </a:t>
            </a:r>
            <a:r>
              <a:rPr lang="en-US" sz="1200" b="0" u="sng" strike="noStrike" baseline="0" dirty="0">
                <a:solidFill>
                  <a:schemeClr val="bg1"/>
                </a:solidFill>
                <a:hlinkClick r:id="rId2">
                  <a:extLst>
                    <a:ext uri="{A12FA001-AC4F-418D-AE19-62706E023703}">
                      <ahyp:hlinkClr xmlns:ahyp="http://schemas.microsoft.com/office/drawing/2018/hyperlinkcolor" val="tx"/>
                    </a:ext>
                  </a:extLst>
                </a:hlinkClick>
              </a:rPr>
              <a:t>New American Standard Bible: 1995 update</a:t>
            </a:r>
            <a:endParaRPr lang="en-US" sz="1200" b="0" u="none" strike="noStrike" baseline="0" dirty="0">
              <a:solidFill>
                <a:schemeClr val="bg1"/>
              </a:solidFill>
              <a:hlinkClick r:id="rId2">
                <a:extLst>
                  <a:ext uri="{A12FA001-AC4F-418D-AE19-62706E023703}">
                    <ahyp:hlinkClr xmlns:ahyp="http://schemas.microsoft.com/office/drawing/2018/hyperlinkcolor" val="tx"/>
                  </a:ext>
                </a:extLst>
              </a:hlinkClick>
            </a:endParaRPr>
          </a:p>
          <a:p>
            <a:pPr lvl="1"/>
            <a:endParaRPr lang="en-US" dirty="0">
              <a:solidFill>
                <a:schemeClr val="bg1"/>
              </a:solidFill>
            </a:endParaRPr>
          </a:p>
        </p:txBody>
      </p:sp>
    </p:spTree>
    <p:extLst>
      <p:ext uri="{BB962C8B-B14F-4D97-AF65-F5344CB8AC3E}">
        <p14:creationId xmlns:p14="http://schemas.microsoft.com/office/powerpoint/2010/main" val="7718296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A94871E-96FC-4ADE-815B-41A636E34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DD2DDC-B0D8-E6A2-9285-FAF6865B4FB0}"/>
              </a:ext>
            </a:extLst>
          </p:cNvPr>
          <p:cNvSpPr>
            <a:spLocks noGrp="1"/>
          </p:cNvSpPr>
          <p:nvPr>
            <p:ph type="ctrTitle"/>
          </p:nvPr>
        </p:nvSpPr>
        <p:spPr>
          <a:xfrm>
            <a:off x="640080" y="91695"/>
            <a:ext cx="6692827" cy="2223885"/>
          </a:xfrm>
        </p:spPr>
        <p:txBody>
          <a:bodyPr>
            <a:normAutofit fontScale="90000"/>
          </a:bodyPr>
          <a:lstStyle/>
          <a:p>
            <a:pPr algn="l"/>
            <a:r>
              <a:rPr lang="en-US" sz="6600" dirty="0">
                <a:solidFill>
                  <a:schemeClr val="bg1"/>
                </a:solidFill>
              </a:rPr>
              <a:t>Warren’s Proposition</a:t>
            </a:r>
            <a:br>
              <a:rPr lang="en-US" sz="6600" dirty="0">
                <a:solidFill>
                  <a:schemeClr val="bg1"/>
                </a:solidFill>
              </a:rPr>
            </a:br>
            <a:r>
              <a:rPr lang="en-US" sz="6600" dirty="0">
                <a:solidFill>
                  <a:schemeClr val="bg1"/>
                </a:solidFill>
              </a:rPr>
              <a:t>Pg. 40,44</a:t>
            </a:r>
          </a:p>
        </p:txBody>
      </p:sp>
      <p:sp>
        <p:nvSpPr>
          <p:cNvPr id="3" name="Subtitle 2">
            <a:extLst>
              <a:ext uri="{FF2B5EF4-FFF2-40B4-BE49-F238E27FC236}">
                <a16:creationId xmlns:a16="http://schemas.microsoft.com/office/drawing/2014/main" id="{75C83323-57BA-F4A3-08D1-D9EF73388AEE}"/>
              </a:ext>
            </a:extLst>
          </p:cNvPr>
          <p:cNvSpPr>
            <a:spLocks noGrp="1"/>
          </p:cNvSpPr>
          <p:nvPr>
            <p:ph type="subTitle" idx="1"/>
          </p:nvPr>
        </p:nvSpPr>
        <p:spPr>
          <a:xfrm>
            <a:off x="541024" y="2577680"/>
            <a:ext cx="6692827" cy="1569486"/>
          </a:xfrm>
        </p:spPr>
        <p:txBody>
          <a:bodyPr>
            <a:normAutofit fontScale="77500" lnSpcReduction="20000"/>
          </a:bodyPr>
          <a:lstStyle/>
          <a:p>
            <a:pPr algn="l"/>
            <a:r>
              <a:rPr lang="en-US" dirty="0">
                <a:solidFill>
                  <a:schemeClr val="bg1"/>
                </a:solidFill>
              </a:rPr>
              <a:t>“Tonight, our attention is directed to church cooperation.  Here is a statement of what I’m undertaking to prove: ‘The Scriptures teach that one church my (has the right to) contribute to (send funds to, render assistance to) another church which has assumed (or undertaken) the oversight of a work to which both churches sustained the same relationship before the assumption of the oversight’.”</a:t>
            </a:r>
          </a:p>
        </p:txBody>
      </p:sp>
      <p:sp>
        <p:nvSpPr>
          <p:cNvPr id="16"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5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a:extLst>
              <a:ext uri="{FF2B5EF4-FFF2-40B4-BE49-F238E27FC236}">
                <a16:creationId xmlns:a16="http://schemas.microsoft.com/office/drawing/2014/main" id="{0DD26BC1-E5A1-FF1E-DB4E-7C1F8FA9354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828920" y="320040"/>
            <a:ext cx="3992615" cy="598144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87FB051-DFEC-BCA9-CCC7-5C78AF827A74}"/>
              </a:ext>
            </a:extLst>
          </p:cNvPr>
          <p:cNvSpPr txBox="1"/>
          <p:nvPr/>
        </p:nvSpPr>
        <p:spPr>
          <a:xfrm>
            <a:off x="579437" y="4765614"/>
            <a:ext cx="6654414" cy="1754326"/>
          </a:xfrm>
          <a:prstGeom prst="rect">
            <a:avLst/>
          </a:prstGeom>
          <a:noFill/>
        </p:spPr>
        <p:txBody>
          <a:bodyPr wrap="square" rtlCol="0">
            <a:spAutoFit/>
          </a:bodyPr>
          <a:lstStyle/>
          <a:p>
            <a:r>
              <a:rPr lang="en-US" dirty="0">
                <a:solidFill>
                  <a:schemeClr val="bg1"/>
                </a:solidFill>
              </a:rPr>
              <a:t>He is referring to evangelism as is evident by his explanatory  quote.</a:t>
            </a:r>
          </a:p>
          <a:p>
            <a:r>
              <a:rPr lang="en-US" dirty="0">
                <a:solidFill>
                  <a:schemeClr val="bg1"/>
                </a:solidFill>
              </a:rPr>
              <a:t>  </a:t>
            </a:r>
          </a:p>
          <a:p>
            <a:r>
              <a:rPr lang="en-US" dirty="0">
                <a:solidFill>
                  <a:schemeClr val="bg1"/>
                </a:solidFill>
              </a:rPr>
              <a:t>“What I am saying is this: a church may undertake the oversight of the accomplishing of the preaching of the gospel over this specific </a:t>
            </a:r>
            <a:r>
              <a:rPr lang="en-US" dirty="0" err="1">
                <a:solidFill>
                  <a:schemeClr val="bg1"/>
                </a:solidFill>
              </a:rPr>
              <a:t>radion</a:t>
            </a:r>
            <a:r>
              <a:rPr lang="en-US" dirty="0">
                <a:solidFill>
                  <a:schemeClr val="bg1"/>
                </a:solidFill>
              </a:rPr>
              <a:t> station at the specific time “D” and that another church may help </a:t>
            </a:r>
            <a:r>
              <a:rPr lang="en-US" dirty="0" err="1">
                <a:solidFill>
                  <a:schemeClr val="bg1"/>
                </a:solidFill>
              </a:rPr>
              <a:t>bher</a:t>
            </a:r>
            <a:r>
              <a:rPr lang="en-US" dirty="0">
                <a:solidFill>
                  <a:schemeClr val="bg1"/>
                </a:solidFill>
              </a:rPr>
              <a:t> when she does so!”</a:t>
            </a:r>
          </a:p>
        </p:txBody>
      </p:sp>
    </p:spTree>
    <p:extLst>
      <p:ext uri="{BB962C8B-B14F-4D97-AF65-F5344CB8AC3E}">
        <p14:creationId xmlns:p14="http://schemas.microsoft.com/office/powerpoint/2010/main" val="38265040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B69F9-9A9A-EE0B-D40A-77A4A9CCFCFF}"/>
              </a:ext>
            </a:extLst>
          </p:cNvPr>
          <p:cNvSpPr>
            <a:spLocks noGrp="1"/>
          </p:cNvSpPr>
          <p:nvPr>
            <p:ph type="title"/>
          </p:nvPr>
        </p:nvSpPr>
        <p:spPr/>
        <p:txBody>
          <a:bodyPr/>
          <a:lstStyle/>
          <a:p>
            <a:r>
              <a:rPr lang="en-US" dirty="0">
                <a:solidFill>
                  <a:schemeClr val="bg1"/>
                </a:solidFill>
              </a:rPr>
              <a:t>Biblical Pattern for Church Cooperation in Benevolence</a:t>
            </a:r>
          </a:p>
        </p:txBody>
      </p:sp>
      <p:sp>
        <p:nvSpPr>
          <p:cNvPr id="3" name="Content Placeholder 2">
            <a:extLst>
              <a:ext uri="{FF2B5EF4-FFF2-40B4-BE49-F238E27FC236}">
                <a16:creationId xmlns:a16="http://schemas.microsoft.com/office/drawing/2014/main" id="{BAF8D6D8-9C00-33C3-1E13-1B2FD98E006E}"/>
              </a:ext>
            </a:extLst>
          </p:cNvPr>
          <p:cNvSpPr>
            <a:spLocks noGrp="1"/>
          </p:cNvSpPr>
          <p:nvPr>
            <p:ph idx="1"/>
          </p:nvPr>
        </p:nvSpPr>
        <p:spPr>
          <a:xfrm>
            <a:off x="838200" y="1825624"/>
            <a:ext cx="10911348" cy="4948801"/>
          </a:xfrm>
        </p:spPr>
        <p:txBody>
          <a:bodyPr>
            <a:normAutofit fontScale="92500" lnSpcReduction="20000"/>
          </a:bodyPr>
          <a:lstStyle/>
          <a:p>
            <a:pPr marL="514350" indent="-514350">
              <a:buAutoNum type="arabicPeriod" startAt="4"/>
            </a:pPr>
            <a:r>
              <a:rPr lang="en-US" dirty="0">
                <a:solidFill>
                  <a:schemeClr val="bg1"/>
                </a:solidFill>
              </a:rPr>
              <a:t>A church or churches may send to another church in need</a:t>
            </a:r>
          </a:p>
          <a:p>
            <a:pPr lvl="1"/>
            <a:r>
              <a:rPr lang="en-US" dirty="0">
                <a:solidFill>
                  <a:schemeClr val="bg1"/>
                </a:solidFill>
              </a:rPr>
              <a:t>When the church is unable to care for its own needy saints</a:t>
            </a:r>
          </a:p>
          <a:p>
            <a:pPr marL="457200" lvl="1" indent="0">
              <a:buNone/>
            </a:pPr>
            <a:endParaRPr lang="en-US" dirty="0">
              <a:solidFill>
                <a:schemeClr val="bg1"/>
              </a:solidFill>
            </a:endParaRPr>
          </a:p>
          <a:p>
            <a:pPr lvl="2"/>
            <a:r>
              <a:rPr lang="en-US" dirty="0">
                <a:solidFill>
                  <a:schemeClr val="bg1"/>
                </a:solidFill>
              </a:rPr>
              <a:t>Acts 11:27-30   Now at this time some prophets came down from Jerusalem to Antioch.  28  One of them named Agabus stood up and began to indicate by the Spirit that there would certainly be a great famine all over the world. And this took place in the reign of Claudius.  29  And in the proportion that any of the disciples had means, each of them determined to send a contribution for the relief of the brethren living in Judea.  30  And this they did, sending it in charge of Barnabas and Saul to the elders. </a:t>
            </a:r>
          </a:p>
          <a:p>
            <a:pPr lvl="2"/>
            <a:r>
              <a:rPr lang="en-US" sz="2200" dirty="0">
                <a:solidFill>
                  <a:schemeClr val="bg1"/>
                </a:solidFill>
              </a:rPr>
              <a:t>1 Cor. 16:1-4  Now concerning the collection for the saints, as I directed the churches of Galatia, so do you also.  2  On the first day of every week each one of you is to put aside and save, as he may prosper, so that no collections be made when I come.  3  When I arrive, whomever you may approve, I will send them with letters to carry your gift to Jerusalem;  4  and if it is fitting for me to go also, they will go with me. </a:t>
            </a:r>
          </a:p>
          <a:p>
            <a:pPr lvl="2"/>
            <a:r>
              <a:rPr lang="en-US" dirty="0">
                <a:solidFill>
                  <a:schemeClr val="bg1"/>
                </a:solidFill>
              </a:rPr>
              <a:t>Rom. 15:25-27 but now, I am going to Jerusalem serving the saints.  26  For Macedonia and Achaia have been pleased to make a contribution for the poor among the saints in Jerusalem.   27  Yes, they were pleased to do so, and they are indebted to them. For if the Gentiles have shared in their spiritual things, they are indebted to minister to them also in material things. </a:t>
            </a:r>
          </a:p>
          <a:p>
            <a:r>
              <a:rPr lang="en-US" sz="2000" dirty="0">
                <a:solidFill>
                  <a:schemeClr val="bg1"/>
                </a:solidFill>
              </a:rPr>
              <a:t>  </a:t>
            </a:r>
            <a:endParaRPr lang="en-US" sz="1200" u="sng" dirty="0">
              <a:solidFill>
                <a:schemeClr val="bg1"/>
              </a:solidFill>
            </a:endParaRPr>
          </a:p>
          <a:p>
            <a:pPr marL="0" indent="0">
              <a:buNone/>
            </a:pPr>
            <a:r>
              <a:rPr lang="en-US" sz="1200" u="sng" dirty="0">
                <a:solidFill>
                  <a:schemeClr val="bg1"/>
                </a:solidFill>
              </a:rPr>
              <a:t>New American Standard Bible: 1995 updated</a:t>
            </a:r>
            <a:endParaRPr lang="en-US" sz="1200" dirty="0">
              <a:solidFill>
                <a:schemeClr val="bg1"/>
              </a:solidFill>
            </a:endParaRPr>
          </a:p>
        </p:txBody>
      </p:sp>
    </p:spTree>
    <p:extLst>
      <p:ext uri="{BB962C8B-B14F-4D97-AF65-F5344CB8AC3E}">
        <p14:creationId xmlns:p14="http://schemas.microsoft.com/office/powerpoint/2010/main" val="36841158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B69F9-9A9A-EE0B-D40A-77A4A9CCFCFF}"/>
              </a:ext>
            </a:extLst>
          </p:cNvPr>
          <p:cNvSpPr>
            <a:spLocks noGrp="1"/>
          </p:cNvSpPr>
          <p:nvPr>
            <p:ph type="title"/>
          </p:nvPr>
        </p:nvSpPr>
        <p:spPr/>
        <p:txBody>
          <a:bodyPr/>
          <a:lstStyle/>
          <a:p>
            <a:r>
              <a:rPr lang="en-US" dirty="0">
                <a:solidFill>
                  <a:schemeClr val="bg1"/>
                </a:solidFill>
              </a:rPr>
              <a:t>Biblical Pattern for Church Cooperation in Benevolence</a:t>
            </a:r>
          </a:p>
        </p:txBody>
      </p:sp>
      <p:sp>
        <p:nvSpPr>
          <p:cNvPr id="3" name="Content Placeholder 2">
            <a:extLst>
              <a:ext uri="{FF2B5EF4-FFF2-40B4-BE49-F238E27FC236}">
                <a16:creationId xmlns:a16="http://schemas.microsoft.com/office/drawing/2014/main" id="{BAF8D6D8-9C00-33C3-1E13-1B2FD98E006E}"/>
              </a:ext>
            </a:extLst>
          </p:cNvPr>
          <p:cNvSpPr>
            <a:spLocks noGrp="1"/>
          </p:cNvSpPr>
          <p:nvPr>
            <p:ph idx="1"/>
          </p:nvPr>
        </p:nvSpPr>
        <p:spPr>
          <a:xfrm>
            <a:off x="838200" y="1825624"/>
            <a:ext cx="10911348" cy="4948801"/>
          </a:xfrm>
        </p:spPr>
        <p:txBody>
          <a:bodyPr>
            <a:normAutofit fontScale="92500" lnSpcReduction="10000"/>
          </a:bodyPr>
          <a:lstStyle/>
          <a:p>
            <a:pPr marL="0" indent="0">
              <a:buNone/>
            </a:pPr>
            <a:r>
              <a:rPr lang="en-US" sz="2400" dirty="0">
                <a:solidFill>
                  <a:schemeClr val="bg1"/>
                </a:solidFill>
              </a:rPr>
              <a:t>5.  The Purpose of sending from one church to another – equality</a:t>
            </a:r>
          </a:p>
          <a:p>
            <a:pPr lvl="1"/>
            <a:r>
              <a:rPr lang="en-US" sz="2000" dirty="0">
                <a:solidFill>
                  <a:schemeClr val="bg1"/>
                </a:solidFill>
              </a:rPr>
              <a:t>2 Cor. 8:13-14 For this is not for the ease of others and for your affliction, but by way of equality—  14  at this present time your abundance being a supply for their need, so that their abundance also may become a supply for your need, that there may be equality; </a:t>
            </a:r>
          </a:p>
          <a:p>
            <a:r>
              <a:rPr lang="en-US" sz="2400" dirty="0">
                <a:solidFill>
                  <a:schemeClr val="bg1"/>
                </a:solidFill>
              </a:rPr>
              <a:t>Not economic equality</a:t>
            </a:r>
          </a:p>
          <a:p>
            <a:r>
              <a:rPr lang="en-US" sz="2400" dirty="0">
                <a:solidFill>
                  <a:schemeClr val="bg1"/>
                </a:solidFill>
              </a:rPr>
              <a:t>Equality from want and famine under temporary means</a:t>
            </a:r>
          </a:p>
          <a:p>
            <a:r>
              <a:rPr lang="en-US" sz="2400" dirty="0">
                <a:solidFill>
                  <a:schemeClr val="bg1"/>
                </a:solidFill>
              </a:rPr>
              <a:t>There is no authority for a permanent human institution to care for brotherhood needs</a:t>
            </a:r>
          </a:p>
          <a:p>
            <a:r>
              <a:rPr lang="en-US" sz="2400" dirty="0">
                <a:solidFill>
                  <a:schemeClr val="bg1"/>
                </a:solidFill>
              </a:rPr>
              <a:t>Such as the Church of Christ Disaster Relief Fund</a:t>
            </a:r>
          </a:p>
          <a:p>
            <a:r>
              <a:rPr lang="en-US" sz="2400" dirty="0">
                <a:solidFill>
                  <a:schemeClr val="bg1"/>
                </a:solidFill>
              </a:rPr>
              <a:t>Such as the Herald of Truth</a:t>
            </a:r>
          </a:p>
          <a:p>
            <a:r>
              <a:rPr lang="en-US" sz="2400" dirty="0">
                <a:solidFill>
                  <a:schemeClr val="bg1"/>
                </a:solidFill>
              </a:rPr>
              <a:t>Such as West Coast School of Preaching or Ghana Bible College</a:t>
            </a:r>
          </a:p>
          <a:p>
            <a:r>
              <a:rPr lang="en-US" dirty="0">
                <a:solidFill>
                  <a:schemeClr val="bg1"/>
                </a:solidFill>
              </a:rPr>
              <a:t>  </a:t>
            </a:r>
          </a:p>
          <a:p>
            <a:pPr algn="l" rtl="0"/>
            <a:endParaRPr lang="en-US" dirty="0">
              <a:solidFill>
                <a:schemeClr val="bg1"/>
              </a:solidFill>
            </a:endParaRPr>
          </a:p>
          <a:p>
            <a:pPr marL="0" indent="0">
              <a:buNone/>
            </a:pPr>
            <a:r>
              <a:rPr lang="en-US" sz="1200" b="0" u="none" strike="noStrike" dirty="0">
                <a:solidFill>
                  <a:schemeClr val="bg1"/>
                </a:solidFill>
              </a:rPr>
              <a:t> </a:t>
            </a:r>
            <a:r>
              <a:rPr lang="en-US" sz="1200" b="0" u="sng" strike="noStrike" dirty="0">
                <a:solidFill>
                  <a:schemeClr val="bg1"/>
                </a:solidFill>
                <a:hlinkClick r:id="rId2">
                  <a:extLst>
                    <a:ext uri="{A12FA001-AC4F-418D-AE19-62706E023703}">
                      <ahyp:hlinkClr xmlns:ahyp="http://schemas.microsoft.com/office/drawing/2018/hyperlinkcolor" val="tx"/>
                    </a:ext>
                  </a:extLst>
                </a:hlinkClick>
              </a:rPr>
              <a:t>New American Standard Bible: 1995 update</a:t>
            </a:r>
            <a:endParaRPr lang="en-US" sz="1200" dirty="0">
              <a:solidFill>
                <a:schemeClr val="bg1"/>
              </a:solidFill>
            </a:endParaRPr>
          </a:p>
        </p:txBody>
      </p:sp>
    </p:spTree>
    <p:extLst>
      <p:ext uri="{BB962C8B-B14F-4D97-AF65-F5344CB8AC3E}">
        <p14:creationId xmlns:p14="http://schemas.microsoft.com/office/powerpoint/2010/main" val="35786087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B69F9-9A9A-EE0B-D40A-77A4A9CCFCFF}"/>
              </a:ext>
            </a:extLst>
          </p:cNvPr>
          <p:cNvSpPr>
            <a:spLocks noGrp="1"/>
          </p:cNvSpPr>
          <p:nvPr>
            <p:ph type="title"/>
          </p:nvPr>
        </p:nvSpPr>
        <p:spPr/>
        <p:txBody>
          <a:bodyPr/>
          <a:lstStyle/>
          <a:p>
            <a:r>
              <a:rPr lang="en-US" dirty="0">
                <a:solidFill>
                  <a:schemeClr val="bg1"/>
                </a:solidFill>
              </a:rPr>
              <a:t>Biblical Pattern for Church Cooperation in Benevolence</a:t>
            </a:r>
          </a:p>
        </p:txBody>
      </p:sp>
      <p:sp>
        <p:nvSpPr>
          <p:cNvPr id="3" name="Content Placeholder 2">
            <a:extLst>
              <a:ext uri="{FF2B5EF4-FFF2-40B4-BE49-F238E27FC236}">
                <a16:creationId xmlns:a16="http://schemas.microsoft.com/office/drawing/2014/main" id="{BAF8D6D8-9C00-33C3-1E13-1B2FD98E006E}"/>
              </a:ext>
            </a:extLst>
          </p:cNvPr>
          <p:cNvSpPr>
            <a:spLocks noGrp="1"/>
          </p:cNvSpPr>
          <p:nvPr>
            <p:ph idx="1"/>
          </p:nvPr>
        </p:nvSpPr>
        <p:spPr>
          <a:xfrm>
            <a:off x="838199" y="1825624"/>
            <a:ext cx="11166987" cy="5032376"/>
          </a:xfrm>
        </p:spPr>
        <p:txBody>
          <a:bodyPr>
            <a:normAutofit fontScale="92500" lnSpcReduction="20000"/>
          </a:bodyPr>
          <a:lstStyle/>
          <a:p>
            <a:pPr marL="0" indent="0">
              <a:buNone/>
            </a:pPr>
            <a:r>
              <a:rPr lang="en-US" dirty="0">
                <a:solidFill>
                  <a:schemeClr val="bg1"/>
                </a:solidFill>
              </a:rPr>
              <a:t>6.  No church ever acted as a Sponsoring Church for other churches</a:t>
            </a:r>
          </a:p>
          <a:p>
            <a:pPr lvl="1"/>
            <a:r>
              <a:rPr lang="en-US" sz="2600" dirty="0">
                <a:solidFill>
                  <a:schemeClr val="bg1"/>
                </a:solidFill>
              </a:rPr>
              <a:t>One church did not act as a dispersing or receiving church for other churches beyond its own number.</a:t>
            </a:r>
          </a:p>
          <a:p>
            <a:pPr lvl="2"/>
            <a:r>
              <a:rPr lang="en-US" sz="2200" dirty="0">
                <a:solidFill>
                  <a:schemeClr val="bg1"/>
                </a:solidFill>
              </a:rPr>
              <a:t>Because of an emergency need, famine, temporary measures are necessary</a:t>
            </a:r>
          </a:p>
          <a:p>
            <a:pPr lvl="2"/>
            <a:r>
              <a:rPr lang="en-US" sz="2200" dirty="0">
                <a:solidFill>
                  <a:schemeClr val="bg1"/>
                </a:solidFill>
              </a:rPr>
              <a:t>To bring about equality among the churches – 2 Cor. 8:13-14</a:t>
            </a:r>
          </a:p>
          <a:p>
            <a:pPr lvl="2"/>
            <a:r>
              <a:rPr lang="en-US" sz="2200" dirty="0">
                <a:solidFill>
                  <a:schemeClr val="bg1"/>
                </a:solidFill>
              </a:rPr>
              <a:t>There was no pooling of funds found in the New Testament</a:t>
            </a:r>
          </a:p>
          <a:p>
            <a:pPr lvl="2"/>
            <a:r>
              <a:rPr lang="en-US" sz="2200" dirty="0">
                <a:solidFill>
                  <a:schemeClr val="bg1"/>
                </a:solidFill>
              </a:rPr>
              <a:t>Churches cooperated independently and autonomously</a:t>
            </a:r>
          </a:p>
          <a:p>
            <a:pPr lvl="2"/>
            <a:r>
              <a:rPr lang="en-US" sz="2200" dirty="0">
                <a:solidFill>
                  <a:schemeClr val="bg1"/>
                </a:solidFill>
              </a:rPr>
              <a:t>There was never centralized control over other churches or their work</a:t>
            </a:r>
          </a:p>
          <a:p>
            <a:pPr lvl="1"/>
            <a:r>
              <a:rPr lang="en-US" dirty="0">
                <a:solidFill>
                  <a:schemeClr val="bg1"/>
                </a:solidFill>
              </a:rPr>
              <a:t>  </a:t>
            </a:r>
            <a:r>
              <a:rPr lang="en-US" sz="2600" dirty="0">
                <a:solidFill>
                  <a:schemeClr val="bg1"/>
                </a:solidFill>
              </a:rPr>
              <a:t>Sponsoring Churches violate the autonomy and independence of other churches</a:t>
            </a:r>
          </a:p>
          <a:p>
            <a:pPr lvl="2"/>
            <a:r>
              <a:rPr lang="en-US" dirty="0">
                <a:solidFill>
                  <a:schemeClr val="bg1"/>
                </a:solidFill>
              </a:rPr>
              <a:t>Sending churches are cooperating with Sponsoring Churches in an unscriptural way</a:t>
            </a:r>
          </a:p>
          <a:p>
            <a:pPr lvl="3"/>
            <a:r>
              <a:rPr lang="en-US" sz="1900" dirty="0">
                <a:solidFill>
                  <a:schemeClr val="bg1"/>
                </a:solidFill>
              </a:rPr>
              <a:t>The sending churches cooperate collectively, unequally, dependently and with a loss of autonomy</a:t>
            </a:r>
          </a:p>
          <a:p>
            <a:pPr lvl="3"/>
            <a:r>
              <a:rPr lang="en-US" sz="1900" dirty="0">
                <a:solidFill>
                  <a:schemeClr val="bg1"/>
                </a:solidFill>
              </a:rPr>
              <a:t>The Sponsoring Church has all the oversight and control of funds from many churches</a:t>
            </a:r>
          </a:p>
          <a:p>
            <a:pPr lvl="1"/>
            <a:r>
              <a:rPr lang="en-US" sz="2600" dirty="0">
                <a:solidFill>
                  <a:schemeClr val="bg1"/>
                </a:solidFill>
              </a:rPr>
              <a:t>New Testament churches followed biblical cooperation among churches</a:t>
            </a:r>
          </a:p>
          <a:p>
            <a:pPr lvl="2"/>
            <a:r>
              <a:rPr lang="en-US" sz="2200" dirty="0">
                <a:solidFill>
                  <a:schemeClr val="bg1"/>
                </a:solidFill>
              </a:rPr>
              <a:t>They cooperated independently, autonomously and equally with every other church</a:t>
            </a:r>
          </a:p>
          <a:p>
            <a:pPr lvl="2"/>
            <a:r>
              <a:rPr lang="en-US" sz="2200" dirty="0">
                <a:solidFill>
                  <a:schemeClr val="bg1"/>
                </a:solidFill>
              </a:rPr>
              <a:t>The purpose was that there might be equality, not central control of other churches and funds</a:t>
            </a:r>
          </a:p>
          <a:p>
            <a:pPr algn="l" rtl="0"/>
            <a:endParaRPr lang="en-US" dirty="0">
              <a:solidFill>
                <a:schemeClr val="bg1"/>
              </a:solidFill>
            </a:endParaRPr>
          </a:p>
          <a:p>
            <a:pPr marL="0" indent="0">
              <a:buNone/>
            </a:pPr>
            <a:r>
              <a:rPr lang="en-US" sz="1200" b="0" u="none" strike="noStrike" dirty="0">
                <a:solidFill>
                  <a:schemeClr val="bg1"/>
                </a:solidFill>
              </a:rPr>
              <a:t> </a:t>
            </a:r>
            <a:r>
              <a:rPr lang="en-US" sz="1200" b="0" u="sng" strike="noStrike" dirty="0">
                <a:solidFill>
                  <a:schemeClr val="bg1"/>
                </a:solidFill>
                <a:hlinkClick r:id="rId2">
                  <a:extLst>
                    <a:ext uri="{A12FA001-AC4F-418D-AE19-62706E023703}">
                      <ahyp:hlinkClr xmlns:ahyp="http://schemas.microsoft.com/office/drawing/2018/hyperlinkcolor" val="tx"/>
                    </a:ext>
                  </a:extLst>
                </a:hlinkClick>
              </a:rPr>
              <a:t>New American Standard Bible: 1995 update</a:t>
            </a:r>
            <a:endParaRPr lang="en-US" sz="1200" dirty="0">
              <a:solidFill>
                <a:schemeClr val="bg1"/>
              </a:solidFill>
            </a:endParaRPr>
          </a:p>
        </p:txBody>
      </p:sp>
    </p:spTree>
    <p:extLst>
      <p:ext uri="{BB962C8B-B14F-4D97-AF65-F5344CB8AC3E}">
        <p14:creationId xmlns:p14="http://schemas.microsoft.com/office/powerpoint/2010/main" val="35170953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Free stock photo of antique, bible, bible study">
            <a:extLst>
              <a:ext uri="{FF2B5EF4-FFF2-40B4-BE49-F238E27FC236}">
                <a16:creationId xmlns:a16="http://schemas.microsoft.com/office/drawing/2014/main" id="{BC8C90F3-08B2-3612-5690-F302A4DEE051}"/>
              </a:ext>
            </a:extLst>
          </p:cNvPr>
          <p:cNvPicPr>
            <a:picLocks noChangeAspect="1" noChangeArrowheads="1"/>
          </p:cNvPicPr>
          <p:nvPr/>
        </p:nvPicPr>
        <p:blipFill rotWithShape="1">
          <a:blip r:embed="rId2">
            <a:alphaModFix amt="55000"/>
            <a:extLst>
              <a:ext uri="{28A0092B-C50C-407E-A947-70E740481C1C}">
                <a14:useLocalDpi xmlns:a14="http://schemas.microsoft.com/office/drawing/2010/main" val="0"/>
              </a:ext>
            </a:extLst>
          </a:blip>
          <a:srcRect l="4543" r="2124"/>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84B69F9-9A9A-EE0B-D40A-77A4A9CCFCFF}"/>
              </a:ext>
            </a:extLst>
          </p:cNvPr>
          <p:cNvSpPr>
            <a:spLocks noGrp="1"/>
          </p:cNvSpPr>
          <p:nvPr>
            <p:ph type="title"/>
          </p:nvPr>
        </p:nvSpPr>
        <p:spPr>
          <a:xfrm>
            <a:off x="317089" y="1065862"/>
            <a:ext cx="6052959" cy="4726276"/>
          </a:xfrm>
        </p:spPr>
        <p:txBody>
          <a:bodyPr>
            <a:normAutofit fontScale="90000"/>
          </a:bodyPr>
          <a:lstStyle/>
          <a:p>
            <a:pPr algn="r"/>
            <a:r>
              <a:rPr lang="en-US" sz="8000" dirty="0">
                <a:ln w="22225">
                  <a:solidFill>
                    <a:srgbClr val="FFFFFF"/>
                  </a:solidFill>
                </a:ln>
                <a:noFill/>
              </a:rPr>
              <a:t>Let’s Examine Warren’s “Proofs” in Light of the Scriptures</a:t>
            </a:r>
          </a:p>
        </p:txBody>
      </p:sp>
      <p:cxnSp>
        <p:nvCxnSpPr>
          <p:cNvPr id="1033" name="Straight Connector 1032">
            <a:extLst>
              <a:ext uri="{FF2B5EF4-FFF2-40B4-BE49-F238E27FC236}">
                <a16:creationId xmlns:a16="http://schemas.microsoft.com/office/drawing/2014/main" id="{96A8629B-8289-498B-939B-1CA0C10618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289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8417428"/>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86F9BF-D15C-BE97-BA7E-40FDEDB4FF4B}"/>
              </a:ext>
            </a:extLst>
          </p:cNvPr>
          <p:cNvSpPr>
            <a:spLocks noGrp="1"/>
          </p:cNvSpPr>
          <p:nvPr>
            <p:ph type="title"/>
          </p:nvPr>
        </p:nvSpPr>
        <p:spPr>
          <a:xfrm>
            <a:off x="4546602" y="169106"/>
            <a:ext cx="7475069" cy="1323439"/>
          </a:xfrm>
        </p:spPr>
        <p:txBody>
          <a:bodyPr anchor="t">
            <a:normAutofit fontScale="90000"/>
          </a:bodyPr>
          <a:lstStyle/>
          <a:p>
            <a:r>
              <a:rPr lang="en-US" sz="3400" dirty="0">
                <a:solidFill>
                  <a:schemeClr val="bg1"/>
                </a:solidFill>
              </a:rPr>
              <a:t>Warren’s 9 Point Biblical Proofs of Proposition on Church Cooperation, pg. 39-90</a:t>
            </a:r>
          </a:p>
        </p:txBody>
      </p:sp>
      <p:pic>
        <p:nvPicPr>
          <p:cNvPr id="4" name="Picture 2">
            <a:extLst>
              <a:ext uri="{FF2B5EF4-FFF2-40B4-BE49-F238E27FC236}">
                <a16:creationId xmlns:a16="http://schemas.microsoft.com/office/drawing/2014/main" id="{DF2546F7-2993-3C2E-774B-9F2B196AF2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80"/>
          <a:stretch/>
        </p:blipFill>
        <p:spPr bwMode="auto">
          <a:xfrm>
            <a:off x="20" y="10"/>
            <a:ext cx="4546582"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noFill/>
          <a:effectLst/>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2" name="Freeform: Shape 11">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1089B2C7-DCFE-7F20-B788-334572A0821A}"/>
              </a:ext>
            </a:extLst>
          </p:cNvPr>
          <p:cNvSpPr>
            <a:spLocks noGrp="1"/>
          </p:cNvSpPr>
          <p:nvPr>
            <p:ph idx="1"/>
          </p:nvPr>
        </p:nvSpPr>
        <p:spPr>
          <a:xfrm>
            <a:off x="4852553" y="1356851"/>
            <a:ext cx="7052576" cy="5332043"/>
          </a:xfrm>
        </p:spPr>
        <p:txBody>
          <a:bodyPr>
            <a:noAutofit/>
          </a:bodyPr>
          <a:lstStyle/>
          <a:p>
            <a:pPr marL="342900" indent="-342900">
              <a:buAutoNum type="arabicPeriod"/>
            </a:pPr>
            <a:r>
              <a:rPr lang="en-US" sz="2000" dirty="0">
                <a:solidFill>
                  <a:schemeClr val="bg1">
                    <a:alpha val="80000"/>
                  </a:schemeClr>
                </a:solidFill>
              </a:rPr>
              <a:t>“Every congregation rests under the obligation to strive to save souls (of course, the Lord does the saving ) by means of evangelism (making known the gospel message.”  </a:t>
            </a:r>
          </a:p>
          <a:p>
            <a:pPr marL="342900" indent="-342900">
              <a:buAutoNum type="arabicPeriod"/>
            </a:pPr>
            <a:endParaRPr lang="en-US" sz="2400" dirty="0">
              <a:solidFill>
                <a:schemeClr val="bg1">
                  <a:alpha val="80000"/>
                </a:schemeClr>
              </a:solidFill>
            </a:endParaRPr>
          </a:p>
          <a:p>
            <a:pPr marL="800100" lvl="1" indent="-342900">
              <a:buAutoNum type="arabicPeriod"/>
            </a:pPr>
            <a:r>
              <a:rPr lang="en-US" sz="1800" dirty="0">
                <a:solidFill>
                  <a:schemeClr val="bg1">
                    <a:alpha val="80000"/>
                  </a:schemeClr>
                </a:solidFill>
              </a:rPr>
              <a:t>AGREED, NO PROBLEM HERE</a:t>
            </a:r>
          </a:p>
          <a:p>
            <a:pPr marL="800100" lvl="1" indent="-342900">
              <a:buAutoNum type="arabicPeriod"/>
            </a:pPr>
            <a:r>
              <a:rPr lang="en-US" sz="1800" dirty="0">
                <a:solidFill>
                  <a:schemeClr val="bg1">
                    <a:alpha val="80000"/>
                  </a:schemeClr>
                </a:solidFill>
              </a:rPr>
              <a:t>Every church is equally related to work of Evangelism</a:t>
            </a:r>
          </a:p>
          <a:p>
            <a:pPr marL="457200" lvl="1" indent="0">
              <a:buNone/>
            </a:pPr>
            <a:endParaRPr lang="en-US" sz="1400" dirty="0">
              <a:solidFill>
                <a:schemeClr val="bg1">
                  <a:alpha val="80000"/>
                </a:schemeClr>
              </a:solidFill>
            </a:endParaRPr>
          </a:p>
          <a:p>
            <a:pPr marL="457200" lvl="1" indent="0">
              <a:buNone/>
            </a:pPr>
            <a:r>
              <a:rPr lang="en-US" sz="2000" dirty="0">
                <a:solidFill>
                  <a:schemeClr val="bg1">
                    <a:alpha val="80000"/>
                  </a:schemeClr>
                </a:solidFill>
              </a:rPr>
              <a:t>Mt. 28:19-20 – The Great Commission set forth</a:t>
            </a:r>
          </a:p>
          <a:p>
            <a:pPr marL="457200" lvl="1" indent="0">
              <a:buNone/>
            </a:pPr>
            <a:r>
              <a:rPr lang="en-US" sz="2000" dirty="0">
                <a:solidFill>
                  <a:schemeClr val="bg1">
                    <a:alpha val="80000"/>
                  </a:schemeClr>
                </a:solidFill>
              </a:rPr>
              <a:t>Phil. 2:15-16 – Holding forth the word of life</a:t>
            </a:r>
          </a:p>
          <a:p>
            <a:pPr marL="457200" lvl="1" indent="0">
              <a:buNone/>
            </a:pPr>
            <a:r>
              <a:rPr lang="en-US" sz="2000" dirty="0">
                <a:solidFill>
                  <a:schemeClr val="bg1">
                    <a:alpha val="80000"/>
                  </a:schemeClr>
                </a:solidFill>
              </a:rPr>
              <a:t>1 Tim. 3:15 – The church is the Pillar and support of the truth</a:t>
            </a:r>
          </a:p>
          <a:p>
            <a:pPr marL="342900" indent="-342900">
              <a:buAutoNum type="arabicPeriod"/>
            </a:pPr>
            <a:endParaRPr lang="en-US" sz="1800" dirty="0">
              <a:solidFill>
                <a:schemeClr val="bg1">
                  <a:alpha val="80000"/>
                </a:schemeClr>
              </a:solidFill>
            </a:endParaRPr>
          </a:p>
        </p:txBody>
      </p:sp>
    </p:spTree>
    <p:extLst>
      <p:ext uri="{BB962C8B-B14F-4D97-AF65-F5344CB8AC3E}">
        <p14:creationId xmlns:p14="http://schemas.microsoft.com/office/powerpoint/2010/main" val="19857375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86F9BF-D15C-BE97-BA7E-40FDEDB4FF4B}"/>
              </a:ext>
            </a:extLst>
          </p:cNvPr>
          <p:cNvSpPr>
            <a:spLocks noGrp="1"/>
          </p:cNvSpPr>
          <p:nvPr>
            <p:ph type="title"/>
          </p:nvPr>
        </p:nvSpPr>
        <p:spPr>
          <a:xfrm>
            <a:off x="4546602" y="169106"/>
            <a:ext cx="7475069" cy="1323439"/>
          </a:xfrm>
        </p:spPr>
        <p:txBody>
          <a:bodyPr anchor="t">
            <a:normAutofit fontScale="90000"/>
          </a:bodyPr>
          <a:lstStyle/>
          <a:p>
            <a:r>
              <a:rPr lang="en-US" sz="3400" dirty="0">
                <a:solidFill>
                  <a:schemeClr val="bg1"/>
                </a:solidFill>
              </a:rPr>
              <a:t>Warren’s 9 Point Biblical Proofs of Proposition on Church Cooperation, pg. 39-90</a:t>
            </a:r>
          </a:p>
        </p:txBody>
      </p:sp>
      <p:pic>
        <p:nvPicPr>
          <p:cNvPr id="4" name="Picture 2">
            <a:extLst>
              <a:ext uri="{FF2B5EF4-FFF2-40B4-BE49-F238E27FC236}">
                <a16:creationId xmlns:a16="http://schemas.microsoft.com/office/drawing/2014/main" id="{DF2546F7-2993-3C2E-774B-9F2B196AF2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80"/>
          <a:stretch/>
        </p:blipFill>
        <p:spPr bwMode="auto">
          <a:xfrm>
            <a:off x="20" y="10"/>
            <a:ext cx="4546582"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noFill/>
          <a:effectLst/>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2" name="Freeform: Shape 11">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1089B2C7-DCFE-7F20-B788-334572A0821A}"/>
              </a:ext>
            </a:extLst>
          </p:cNvPr>
          <p:cNvSpPr>
            <a:spLocks noGrp="1"/>
          </p:cNvSpPr>
          <p:nvPr>
            <p:ph idx="1"/>
          </p:nvPr>
        </p:nvSpPr>
        <p:spPr>
          <a:xfrm>
            <a:off x="4760259" y="1356851"/>
            <a:ext cx="7144870" cy="5332043"/>
          </a:xfrm>
        </p:spPr>
        <p:txBody>
          <a:bodyPr>
            <a:noAutofit/>
          </a:bodyPr>
          <a:lstStyle/>
          <a:p>
            <a:pPr marL="0" indent="0">
              <a:buNone/>
            </a:pPr>
            <a:r>
              <a:rPr lang="en-US" sz="2000" dirty="0">
                <a:solidFill>
                  <a:schemeClr val="bg1"/>
                </a:solidFill>
              </a:rPr>
              <a:t>2.  “Every Congregation has the right (liberty of action) to seek to meet this obligation by undertaking the accomplishing of one or more various works.”</a:t>
            </a:r>
          </a:p>
          <a:p>
            <a:pPr lvl="1"/>
            <a:r>
              <a:rPr lang="en-US" sz="1400" dirty="0">
                <a:solidFill>
                  <a:schemeClr val="bg1"/>
                </a:solidFill>
              </a:rPr>
              <a:t>“</a:t>
            </a:r>
            <a:r>
              <a:rPr lang="en-US" sz="1800" dirty="0">
                <a:solidFill>
                  <a:schemeClr val="bg1"/>
                </a:solidFill>
              </a:rPr>
              <a:t>By this, I simply  mean that a congregation has a right to ‘will’ to accomplish specific work in meeting the general obligation of making known the ‘good message’.”</a:t>
            </a:r>
          </a:p>
          <a:p>
            <a:r>
              <a:rPr lang="en-US" sz="2000" dirty="0">
                <a:solidFill>
                  <a:schemeClr val="bg1"/>
                </a:solidFill>
              </a:rPr>
              <a:t>2 Cor. 8:10-12 – And in this I give advice: It is to your advantage not only to be doing what you began and were desiring to do a year ago; 11 but now you also must complete the doing of it; that as there was a readiness to desire it, so there also may be a completion out of what you have. 12 For if there is first a willing mind, it is accepted according to what one has, and not according to what he does not have.</a:t>
            </a:r>
          </a:p>
          <a:p>
            <a:r>
              <a:rPr lang="en-US" sz="2000" dirty="0">
                <a:solidFill>
                  <a:schemeClr val="bg1"/>
                </a:solidFill>
              </a:rPr>
              <a:t>This passage deals with </a:t>
            </a:r>
            <a:r>
              <a:rPr lang="en-US" sz="2000" dirty="0">
                <a:solidFill>
                  <a:srgbClr val="FFFF00"/>
                </a:solidFill>
              </a:rPr>
              <a:t>BENEVOLENCE</a:t>
            </a:r>
            <a:r>
              <a:rPr lang="en-US" sz="2000" dirty="0">
                <a:solidFill>
                  <a:schemeClr val="bg1"/>
                </a:solidFill>
              </a:rPr>
              <a:t> for the Jerusalem saints</a:t>
            </a:r>
          </a:p>
          <a:p>
            <a:r>
              <a:rPr lang="en-US" sz="2000" dirty="0">
                <a:solidFill>
                  <a:schemeClr val="bg1"/>
                </a:solidFill>
              </a:rPr>
              <a:t>This passage has </a:t>
            </a:r>
            <a:r>
              <a:rPr lang="en-US" sz="2000" dirty="0">
                <a:solidFill>
                  <a:srgbClr val="FFFF00"/>
                </a:solidFill>
              </a:rPr>
              <a:t>nothing to do with EVANGELISM</a:t>
            </a:r>
          </a:p>
          <a:p>
            <a:r>
              <a:rPr lang="en-US" sz="2000" dirty="0">
                <a:solidFill>
                  <a:schemeClr val="bg1"/>
                </a:solidFill>
              </a:rPr>
              <a:t>We cannot mix the patters between different things</a:t>
            </a:r>
            <a:endParaRPr lang="en-US" sz="2000" b="0" u="sng" strike="noStrike" dirty="0">
              <a:solidFill>
                <a:schemeClr val="bg1"/>
              </a:solidFill>
              <a:hlinkClick r:id="rId4">
                <a:extLst>
                  <a:ext uri="{A12FA001-AC4F-418D-AE19-62706E023703}">
                    <ahyp:hlinkClr xmlns:ahyp="http://schemas.microsoft.com/office/drawing/2018/hyperlinkcolor" val="tx"/>
                  </a:ext>
                </a:extLst>
              </a:hlinkClick>
            </a:endParaRPr>
          </a:p>
          <a:p>
            <a:pPr marL="457200" lvl="1" indent="0">
              <a:buNone/>
            </a:pPr>
            <a:endParaRPr lang="en-US" sz="1200" u="sng" dirty="0">
              <a:solidFill>
                <a:schemeClr val="bg1"/>
              </a:solidFill>
              <a:hlinkClick r:id="rId4">
                <a:extLst>
                  <a:ext uri="{A12FA001-AC4F-418D-AE19-62706E023703}">
                    <ahyp:hlinkClr xmlns:ahyp="http://schemas.microsoft.com/office/drawing/2018/hyperlinkcolor" val="tx"/>
                  </a:ext>
                </a:extLst>
              </a:hlinkClick>
            </a:endParaRPr>
          </a:p>
          <a:p>
            <a:pPr marL="457200" lvl="1" indent="0">
              <a:buNone/>
            </a:pPr>
            <a:endParaRPr lang="en-US" sz="1200" u="sng" dirty="0">
              <a:solidFill>
                <a:schemeClr val="bg1"/>
              </a:solidFill>
              <a:hlinkClick r:id="rId4">
                <a:extLst>
                  <a:ext uri="{A12FA001-AC4F-418D-AE19-62706E023703}">
                    <ahyp:hlinkClr xmlns:ahyp="http://schemas.microsoft.com/office/drawing/2018/hyperlinkcolor" val="tx"/>
                  </a:ext>
                </a:extLst>
              </a:hlinkClick>
            </a:endParaRPr>
          </a:p>
          <a:p>
            <a:pPr marL="457200" lvl="1" indent="0">
              <a:buNone/>
            </a:pPr>
            <a:endParaRPr lang="en-US" sz="1200" u="sng" dirty="0">
              <a:solidFill>
                <a:schemeClr val="bg1"/>
              </a:solidFill>
              <a:hlinkClick r:id="rId4">
                <a:extLst>
                  <a:ext uri="{A12FA001-AC4F-418D-AE19-62706E023703}">
                    <ahyp:hlinkClr xmlns:ahyp="http://schemas.microsoft.com/office/drawing/2018/hyperlinkcolor" val="tx"/>
                  </a:ext>
                </a:extLst>
              </a:hlinkClick>
            </a:endParaRPr>
          </a:p>
          <a:p>
            <a:pPr marL="457200" lvl="1" indent="0">
              <a:buNone/>
            </a:pPr>
            <a:endParaRPr lang="en-US" sz="1200" u="sng" dirty="0">
              <a:solidFill>
                <a:schemeClr val="bg1"/>
              </a:solidFill>
              <a:hlinkClick r:id="rId4">
                <a:extLst>
                  <a:ext uri="{A12FA001-AC4F-418D-AE19-62706E023703}">
                    <ahyp:hlinkClr xmlns:ahyp="http://schemas.microsoft.com/office/drawing/2018/hyperlinkcolor" val="tx"/>
                  </a:ext>
                </a:extLst>
              </a:hlinkClick>
            </a:endParaRPr>
          </a:p>
          <a:p>
            <a:pPr marL="457200" lvl="1" indent="0">
              <a:buNone/>
            </a:pPr>
            <a:endParaRPr lang="en-US" sz="1200" u="sng" dirty="0">
              <a:solidFill>
                <a:schemeClr val="bg1"/>
              </a:solidFill>
              <a:hlinkClick r:id="rId4">
                <a:extLst>
                  <a:ext uri="{A12FA001-AC4F-418D-AE19-62706E023703}">
                    <ahyp:hlinkClr xmlns:ahyp="http://schemas.microsoft.com/office/drawing/2018/hyperlinkcolor" val="tx"/>
                  </a:ext>
                </a:extLst>
              </a:hlinkClick>
            </a:endParaRPr>
          </a:p>
          <a:p>
            <a:pPr marL="457200" lvl="1" indent="0">
              <a:buNone/>
            </a:pPr>
            <a:r>
              <a:rPr lang="en-US" sz="1200" b="0" u="sng" strike="noStrike" baseline="0" dirty="0">
                <a:solidFill>
                  <a:schemeClr val="bg1"/>
                </a:solidFill>
                <a:hlinkClick r:id="rId4">
                  <a:extLst>
                    <a:ext uri="{A12FA001-AC4F-418D-AE19-62706E023703}">
                      <ahyp:hlinkClr xmlns:ahyp="http://schemas.microsoft.com/office/drawing/2018/hyperlinkcolor" val="tx"/>
                    </a:ext>
                  </a:extLst>
                </a:hlinkClick>
              </a:rPr>
              <a:t>The New King James Version</a:t>
            </a:r>
            <a:endParaRPr lang="en-US" sz="1200" b="0" u="none" strike="noStrike" baseline="0" dirty="0">
              <a:solidFill>
                <a:schemeClr val="bg1"/>
              </a:solidFill>
              <a:hlinkClick r:id="rId4">
                <a:extLst>
                  <a:ext uri="{A12FA001-AC4F-418D-AE19-62706E023703}">
                    <ahyp:hlinkClr xmlns:ahyp="http://schemas.microsoft.com/office/drawing/2018/hyperlinkcolor" val="tx"/>
                  </a:ext>
                </a:extLst>
              </a:hlinkClick>
            </a:endParaRPr>
          </a:p>
          <a:p>
            <a:endParaRPr lang="en-US" sz="1800" dirty="0">
              <a:solidFill>
                <a:schemeClr val="bg1"/>
              </a:solidFill>
            </a:endParaRPr>
          </a:p>
        </p:txBody>
      </p:sp>
    </p:spTree>
    <p:extLst>
      <p:ext uri="{BB962C8B-B14F-4D97-AF65-F5344CB8AC3E}">
        <p14:creationId xmlns:p14="http://schemas.microsoft.com/office/powerpoint/2010/main" val="13362875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86F9BF-D15C-BE97-BA7E-40FDEDB4FF4B}"/>
              </a:ext>
            </a:extLst>
          </p:cNvPr>
          <p:cNvSpPr>
            <a:spLocks noGrp="1"/>
          </p:cNvSpPr>
          <p:nvPr>
            <p:ph type="title"/>
          </p:nvPr>
        </p:nvSpPr>
        <p:spPr>
          <a:xfrm>
            <a:off x="4546602" y="169106"/>
            <a:ext cx="7475069" cy="1323439"/>
          </a:xfrm>
        </p:spPr>
        <p:txBody>
          <a:bodyPr anchor="t">
            <a:normAutofit fontScale="90000"/>
          </a:bodyPr>
          <a:lstStyle/>
          <a:p>
            <a:r>
              <a:rPr lang="en-US" sz="3400" dirty="0">
                <a:solidFill>
                  <a:schemeClr val="bg1"/>
                </a:solidFill>
              </a:rPr>
              <a:t>Warren’s 9 Point Biblical Proofs of Proposition on Church Cooperation, pg. 39-90</a:t>
            </a:r>
          </a:p>
        </p:txBody>
      </p:sp>
      <p:pic>
        <p:nvPicPr>
          <p:cNvPr id="4" name="Picture 2">
            <a:extLst>
              <a:ext uri="{FF2B5EF4-FFF2-40B4-BE49-F238E27FC236}">
                <a16:creationId xmlns:a16="http://schemas.microsoft.com/office/drawing/2014/main" id="{DF2546F7-2993-3C2E-774B-9F2B196AF2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80"/>
          <a:stretch/>
        </p:blipFill>
        <p:spPr bwMode="auto">
          <a:xfrm>
            <a:off x="20" y="10"/>
            <a:ext cx="4546582"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noFill/>
          <a:effectLst/>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2" name="Freeform: Shape 11">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1089B2C7-DCFE-7F20-B788-334572A0821A}"/>
              </a:ext>
            </a:extLst>
          </p:cNvPr>
          <p:cNvSpPr>
            <a:spLocks noGrp="1"/>
          </p:cNvSpPr>
          <p:nvPr>
            <p:ph idx="1"/>
          </p:nvPr>
        </p:nvSpPr>
        <p:spPr>
          <a:xfrm>
            <a:off x="4852553" y="1356851"/>
            <a:ext cx="7052576" cy="5332043"/>
          </a:xfrm>
        </p:spPr>
        <p:txBody>
          <a:bodyPr>
            <a:noAutofit/>
          </a:bodyPr>
          <a:lstStyle/>
          <a:p>
            <a:pPr marL="457200" indent="-457200">
              <a:buFont typeface="+mj-lt"/>
              <a:buAutoNum type="alphaUcPeriod"/>
            </a:pPr>
            <a:r>
              <a:rPr lang="en-US" sz="2000" dirty="0">
                <a:solidFill>
                  <a:schemeClr val="bg1"/>
                </a:solidFill>
              </a:rPr>
              <a:t>Mixing the patterns in the plan of salvation</a:t>
            </a:r>
          </a:p>
          <a:p>
            <a:pPr marL="457200" lvl="1" indent="0">
              <a:buNone/>
            </a:pPr>
            <a:r>
              <a:rPr lang="en-US" sz="1800" dirty="0">
                <a:solidFill>
                  <a:schemeClr val="bg1"/>
                </a:solidFill>
              </a:rPr>
              <a:t>Alien Sinner Pattern</a:t>
            </a:r>
          </a:p>
          <a:p>
            <a:pPr marL="914400" lvl="2" indent="0">
              <a:buNone/>
            </a:pPr>
            <a:r>
              <a:rPr lang="en-US" sz="1600" dirty="0">
                <a:solidFill>
                  <a:schemeClr val="bg1"/>
                </a:solidFill>
              </a:rPr>
              <a:t>Acts 2:38  Repentance and baptism for forgiveness of sins</a:t>
            </a:r>
          </a:p>
          <a:p>
            <a:pPr marL="457200" lvl="1" indent="0">
              <a:buNone/>
            </a:pPr>
            <a:r>
              <a:rPr lang="en-US" sz="1800" dirty="0">
                <a:solidFill>
                  <a:schemeClr val="bg1"/>
                </a:solidFill>
              </a:rPr>
              <a:t>Erring Christian Pattern</a:t>
            </a:r>
          </a:p>
          <a:p>
            <a:pPr marL="914400" lvl="2" indent="0">
              <a:buNone/>
            </a:pPr>
            <a:r>
              <a:rPr lang="en-US" sz="1600" dirty="0">
                <a:solidFill>
                  <a:schemeClr val="bg1"/>
                </a:solidFill>
              </a:rPr>
              <a:t>Acts 8:22 Repent and pray of your wickedness…may be forgiven</a:t>
            </a:r>
          </a:p>
          <a:p>
            <a:pPr marL="457200" lvl="1" indent="0">
              <a:buNone/>
            </a:pPr>
            <a:r>
              <a:rPr lang="en-US" sz="1800" dirty="0">
                <a:solidFill>
                  <a:schemeClr val="bg1"/>
                </a:solidFill>
              </a:rPr>
              <a:t>We cannot mix the patterns in plan of salvation</a:t>
            </a:r>
          </a:p>
          <a:p>
            <a:pPr marL="914400" lvl="2" indent="0">
              <a:buNone/>
            </a:pPr>
            <a:r>
              <a:rPr lang="en-US" sz="1600" dirty="0">
                <a:solidFill>
                  <a:schemeClr val="bg1"/>
                </a:solidFill>
              </a:rPr>
              <a:t>Cannot tell an alien sinner to repent and pray for forgiveness</a:t>
            </a:r>
          </a:p>
          <a:p>
            <a:pPr marL="914400" lvl="2" indent="0">
              <a:buNone/>
            </a:pPr>
            <a:r>
              <a:rPr lang="en-US" sz="1600" dirty="0">
                <a:solidFill>
                  <a:schemeClr val="bg1"/>
                </a:solidFill>
              </a:rPr>
              <a:t>Cannot tell an erring Christian need to repent and be baptized</a:t>
            </a:r>
          </a:p>
          <a:p>
            <a:pPr marL="457200" indent="-457200">
              <a:buFont typeface="+mj-lt"/>
              <a:buAutoNum type="alphaUcPeriod"/>
            </a:pPr>
            <a:r>
              <a:rPr lang="en-US" sz="2000" dirty="0">
                <a:solidFill>
                  <a:schemeClr val="bg1"/>
                </a:solidFill>
              </a:rPr>
              <a:t>Mixing the pattern in work of church</a:t>
            </a:r>
          </a:p>
          <a:p>
            <a:pPr lvl="1"/>
            <a:r>
              <a:rPr lang="en-US" sz="1800" dirty="0">
                <a:solidFill>
                  <a:schemeClr val="bg1"/>
                </a:solidFill>
              </a:rPr>
              <a:t>Evangelism  Pattern</a:t>
            </a:r>
          </a:p>
          <a:p>
            <a:pPr lvl="2"/>
            <a:r>
              <a:rPr lang="en-US" sz="1600" dirty="0">
                <a:solidFill>
                  <a:schemeClr val="bg1"/>
                </a:solidFill>
              </a:rPr>
              <a:t>1 Cor. 9:11-14 – Church may support its own evangelist </a:t>
            </a:r>
          </a:p>
          <a:p>
            <a:pPr lvl="2"/>
            <a:r>
              <a:rPr lang="en-US" sz="1600" dirty="0">
                <a:solidFill>
                  <a:schemeClr val="bg1"/>
                </a:solidFill>
              </a:rPr>
              <a:t>2 Cor. 11:8-9 –  Multiple churches can support an evangelist </a:t>
            </a:r>
          </a:p>
          <a:p>
            <a:pPr lvl="2"/>
            <a:r>
              <a:rPr lang="en-US" sz="1600" dirty="0">
                <a:solidFill>
                  <a:srgbClr val="FFFF00"/>
                </a:solidFill>
              </a:rPr>
              <a:t>Passage??? – Sponsoring church </a:t>
            </a:r>
          </a:p>
          <a:p>
            <a:pPr lvl="1"/>
            <a:r>
              <a:rPr lang="en-US" sz="1800" dirty="0">
                <a:solidFill>
                  <a:schemeClr val="bg1"/>
                </a:solidFill>
              </a:rPr>
              <a:t>Benevolence – use passages dealing with benevolence</a:t>
            </a:r>
          </a:p>
          <a:p>
            <a:pPr lvl="1"/>
            <a:r>
              <a:rPr lang="en-US" sz="1800" dirty="0">
                <a:solidFill>
                  <a:schemeClr val="bg1"/>
                </a:solidFill>
              </a:rPr>
              <a:t>Wrong to mix patters between evangelism and benevolence</a:t>
            </a:r>
          </a:p>
          <a:p>
            <a:pPr lvl="1"/>
            <a:r>
              <a:rPr lang="en-US" sz="1800" dirty="0">
                <a:solidFill>
                  <a:schemeClr val="bg1"/>
                </a:solidFill>
              </a:rPr>
              <a:t>As bad as mixing pattern between alien sinner and erring Christ</a:t>
            </a:r>
            <a:r>
              <a:rPr lang="en-US" sz="1600" dirty="0">
                <a:solidFill>
                  <a:schemeClr val="bg1"/>
                </a:solidFill>
              </a:rPr>
              <a:t>ian</a:t>
            </a:r>
          </a:p>
          <a:p>
            <a:pPr marL="342900" indent="-342900">
              <a:buFont typeface="+mj-lt"/>
              <a:buAutoNum type="alphaUcPeriod"/>
            </a:pPr>
            <a:r>
              <a:rPr lang="en-US" sz="2000" dirty="0">
                <a:solidFill>
                  <a:schemeClr val="bg1"/>
                </a:solidFill>
              </a:rPr>
              <a:t>Mixing the patterns leads to wrong conclusions</a:t>
            </a:r>
          </a:p>
          <a:p>
            <a:pPr marL="457200" lvl="1" indent="0">
              <a:buNone/>
            </a:pPr>
            <a:endParaRPr lang="en-US" sz="1600" dirty="0">
              <a:solidFill>
                <a:schemeClr val="bg1"/>
              </a:solidFill>
            </a:endParaRPr>
          </a:p>
        </p:txBody>
      </p:sp>
    </p:spTree>
    <p:extLst>
      <p:ext uri="{BB962C8B-B14F-4D97-AF65-F5344CB8AC3E}">
        <p14:creationId xmlns:p14="http://schemas.microsoft.com/office/powerpoint/2010/main" val="7196436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86F9BF-D15C-BE97-BA7E-40FDEDB4FF4B}"/>
              </a:ext>
            </a:extLst>
          </p:cNvPr>
          <p:cNvSpPr>
            <a:spLocks noGrp="1"/>
          </p:cNvSpPr>
          <p:nvPr>
            <p:ph type="title"/>
          </p:nvPr>
        </p:nvSpPr>
        <p:spPr>
          <a:xfrm>
            <a:off x="4546602" y="169106"/>
            <a:ext cx="7475069" cy="1323439"/>
          </a:xfrm>
        </p:spPr>
        <p:txBody>
          <a:bodyPr anchor="t">
            <a:normAutofit fontScale="90000"/>
          </a:bodyPr>
          <a:lstStyle/>
          <a:p>
            <a:r>
              <a:rPr lang="en-US" sz="3400" dirty="0">
                <a:solidFill>
                  <a:schemeClr val="bg1"/>
                </a:solidFill>
              </a:rPr>
              <a:t>Warren’s 9 Point Biblical Proofs of Proposition on Church Cooperation, pg. 39-90</a:t>
            </a:r>
          </a:p>
        </p:txBody>
      </p:sp>
      <p:pic>
        <p:nvPicPr>
          <p:cNvPr id="4" name="Picture 2">
            <a:extLst>
              <a:ext uri="{FF2B5EF4-FFF2-40B4-BE49-F238E27FC236}">
                <a16:creationId xmlns:a16="http://schemas.microsoft.com/office/drawing/2014/main" id="{DF2546F7-2993-3C2E-774B-9F2B196AF2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80"/>
          <a:stretch/>
        </p:blipFill>
        <p:spPr bwMode="auto">
          <a:xfrm>
            <a:off x="20" y="10"/>
            <a:ext cx="4546582"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noFill/>
          <a:effectLst/>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2" name="Freeform: Shape 11">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1089B2C7-DCFE-7F20-B788-334572A0821A}"/>
              </a:ext>
            </a:extLst>
          </p:cNvPr>
          <p:cNvSpPr>
            <a:spLocks noGrp="1"/>
          </p:cNvSpPr>
          <p:nvPr>
            <p:ph idx="1"/>
          </p:nvPr>
        </p:nvSpPr>
        <p:spPr>
          <a:xfrm>
            <a:off x="4760259" y="1356851"/>
            <a:ext cx="7144870" cy="5332043"/>
          </a:xfrm>
        </p:spPr>
        <p:txBody>
          <a:bodyPr>
            <a:noAutofit/>
          </a:bodyPr>
          <a:lstStyle/>
          <a:p>
            <a:pPr marL="0" indent="0">
              <a:buNone/>
            </a:pPr>
            <a:r>
              <a:rPr lang="en-US" sz="2000" dirty="0">
                <a:solidFill>
                  <a:schemeClr val="bg1"/>
                </a:solidFill>
              </a:rPr>
              <a:t>3. “After willing (deciding) to do it (the accomplishing of a specific work), a congregation has the right to do it.”</a:t>
            </a:r>
          </a:p>
          <a:p>
            <a:pPr lvl="1" indent="0">
              <a:lnSpc>
                <a:spcPct val="100000"/>
              </a:lnSpc>
            </a:pPr>
            <a:r>
              <a:rPr lang="en-US" sz="1800" dirty="0">
                <a:solidFill>
                  <a:schemeClr val="bg1"/>
                </a:solidFill>
              </a:rPr>
              <a:t>  2 Cor. 8:10-11 – And in this I give advice: It is to your advantage not only to be doing what you began and were desiring to do a year ago; 11 but now you also must complete the doing of it; that as there was a readiness to desire it, so there also may be a completion out of what you have.</a:t>
            </a:r>
          </a:p>
          <a:p>
            <a:r>
              <a:rPr lang="en-US" sz="2000" dirty="0">
                <a:solidFill>
                  <a:schemeClr val="bg1"/>
                </a:solidFill>
              </a:rPr>
              <a:t>Yes, but only if that work is authorized in the scriptures</a:t>
            </a:r>
          </a:p>
          <a:p>
            <a:r>
              <a:rPr lang="en-US" sz="2000" dirty="0">
                <a:solidFill>
                  <a:schemeClr val="bg1"/>
                </a:solidFill>
              </a:rPr>
              <a:t>This passage deals with </a:t>
            </a:r>
            <a:r>
              <a:rPr lang="en-US" sz="2000" dirty="0">
                <a:solidFill>
                  <a:srgbClr val="FFFF00"/>
                </a:solidFill>
              </a:rPr>
              <a:t>BENEVOLENCE</a:t>
            </a:r>
            <a:r>
              <a:rPr lang="en-US" sz="2000" dirty="0">
                <a:solidFill>
                  <a:schemeClr val="bg1"/>
                </a:solidFill>
              </a:rPr>
              <a:t> for the Jerusalem saints</a:t>
            </a:r>
          </a:p>
          <a:p>
            <a:r>
              <a:rPr lang="en-US" sz="2000" dirty="0">
                <a:solidFill>
                  <a:schemeClr val="bg1"/>
                </a:solidFill>
              </a:rPr>
              <a:t>This passage has </a:t>
            </a:r>
            <a:r>
              <a:rPr lang="en-US" sz="2000" dirty="0">
                <a:solidFill>
                  <a:srgbClr val="FFFF00"/>
                </a:solidFill>
              </a:rPr>
              <a:t>nothing to do with EVANGELISM</a:t>
            </a:r>
          </a:p>
          <a:p>
            <a:r>
              <a:rPr lang="en-US" sz="2000" dirty="0">
                <a:solidFill>
                  <a:schemeClr val="bg1"/>
                </a:solidFill>
              </a:rPr>
              <a:t>We cannot mix the patters between different things</a:t>
            </a:r>
            <a:endParaRPr lang="en-US" sz="2000" b="0" u="sng" strike="noStrike" dirty="0">
              <a:solidFill>
                <a:schemeClr val="bg1"/>
              </a:solidFill>
              <a:hlinkClick r:id="rId4">
                <a:extLst>
                  <a:ext uri="{A12FA001-AC4F-418D-AE19-62706E023703}">
                    <ahyp:hlinkClr xmlns:ahyp="http://schemas.microsoft.com/office/drawing/2018/hyperlinkcolor" val="tx"/>
                  </a:ext>
                </a:extLst>
              </a:hlinkClick>
            </a:endParaRPr>
          </a:p>
          <a:p>
            <a:pPr lvl="1"/>
            <a:endParaRPr lang="en-US" sz="1800" baseline="30000" dirty="0">
              <a:solidFill>
                <a:schemeClr val="bg1"/>
              </a:solidFill>
            </a:endParaRPr>
          </a:p>
        </p:txBody>
      </p:sp>
    </p:spTree>
    <p:extLst>
      <p:ext uri="{BB962C8B-B14F-4D97-AF65-F5344CB8AC3E}">
        <p14:creationId xmlns:p14="http://schemas.microsoft.com/office/powerpoint/2010/main" val="28527675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86F9BF-D15C-BE97-BA7E-40FDEDB4FF4B}"/>
              </a:ext>
            </a:extLst>
          </p:cNvPr>
          <p:cNvSpPr>
            <a:spLocks noGrp="1"/>
          </p:cNvSpPr>
          <p:nvPr>
            <p:ph type="title"/>
          </p:nvPr>
        </p:nvSpPr>
        <p:spPr>
          <a:xfrm>
            <a:off x="4546602" y="169106"/>
            <a:ext cx="7475069" cy="1323439"/>
          </a:xfrm>
        </p:spPr>
        <p:txBody>
          <a:bodyPr anchor="t">
            <a:normAutofit fontScale="90000"/>
          </a:bodyPr>
          <a:lstStyle/>
          <a:p>
            <a:r>
              <a:rPr lang="en-US" sz="3400" dirty="0">
                <a:solidFill>
                  <a:schemeClr val="bg1"/>
                </a:solidFill>
              </a:rPr>
              <a:t>Warren’s 9 Point Biblical Proofs of Proposition on Church Cooperation, pg. 39-90</a:t>
            </a:r>
          </a:p>
        </p:txBody>
      </p:sp>
      <p:pic>
        <p:nvPicPr>
          <p:cNvPr id="4" name="Picture 2">
            <a:extLst>
              <a:ext uri="{FF2B5EF4-FFF2-40B4-BE49-F238E27FC236}">
                <a16:creationId xmlns:a16="http://schemas.microsoft.com/office/drawing/2014/main" id="{DF2546F7-2993-3C2E-774B-9F2B196AF2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80"/>
          <a:stretch/>
        </p:blipFill>
        <p:spPr bwMode="auto">
          <a:xfrm>
            <a:off x="20" y="10"/>
            <a:ext cx="4546582"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noFill/>
          <a:effectLst/>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2" name="Freeform: Shape 11">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1089B2C7-DCFE-7F20-B788-334572A0821A}"/>
              </a:ext>
            </a:extLst>
          </p:cNvPr>
          <p:cNvSpPr>
            <a:spLocks noGrp="1"/>
          </p:cNvSpPr>
          <p:nvPr>
            <p:ph idx="1"/>
          </p:nvPr>
        </p:nvSpPr>
        <p:spPr>
          <a:xfrm>
            <a:off x="4760258" y="1356851"/>
            <a:ext cx="7351059" cy="5332043"/>
          </a:xfrm>
        </p:spPr>
        <p:txBody>
          <a:bodyPr>
            <a:noAutofit/>
          </a:bodyPr>
          <a:lstStyle/>
          <a:p>
            <a:pPr marL="0" indent="0">
              <a:buNone/>
            </a:pPr>
            <a:r>
              <a:rPr lang="en-US" sz="2000" dirty="0">
                <a:solidFill>
                  <a:schemeClr val="bg1"/>
                </a:solidFill>
              </a:rPr>
              <a:t>4. “Before either of the two churches has oversight of the accomplishing of a specific work, the two churches are ‘equally related’ to that specific work, in the sense that neither of them has oversight of the accomplishing of that specific work.”</a:t>
            </a:r>
          </a:p>
          <a:p>
            <a:r>
              <a:rPr lang="en-US" sz="2000" dirty="0">
                <a:solidFill>
                  <a:schemeClr val="bg1"/>
                </a:solidFill>
              </a:rPr>
              <a:t>There was no scriptural support for this point given.</a:t>
            </a:r>
          </a:p>
          <a:p>
            <a:r>
              <a:rPr lang="en-US" sz="2000" dirty="0">
                <a:solidFill>
                  <a:schemeClr val="bg1"/>
                </a:solidFill>
              </a:rPr>
              <a:t>He simply uses human reasoning to prove his point.</a:t>
            </a:r>
          </a:p>
          <a:p>
            <a:r>
              <a:rPr lang="en-US" sz="2000" dirty="0">
                <a:solidFill>
                  <a:schemeClr val="bg1"/>
                </a:solidFill>
              </a:rPr>
              <a:t>The scriptures teach </a:t>
            </a:r>
          </a:p>
          <a:p>
            <a:r>
              <a:rPr lang="en-US" sz="2000" dirty="0">
                <a:solidFill>
                  <a:schemeClr val="bg1"/>
                </a:solidFill>
              </a:rPr>
              <a:t>Each local church has oversight of its own work only</a:t>
            </a:r>
          </a:p>
          <a:p>
            <a:pPr lvl="1"/>
            <a:r>
              <a:rPr lang="en-US" sz="1600" dirty="0">
                <a:solidFill>
                  <a:schemeClr val="bg1"/>
                </a:solidFill>
              </a:rPr>
              <a:t>1 Pet 5:2  Shepherd the flock of God which is among you, serving as overseers, not by compulsion but willingly, not for dishonest gain but eagerly</a:t>
            </a:r>
          </a:p>
          <a:p>
            <a:r>
              <a:rPr lang="en-US" sz="2000" dirty="0">
                <a:solidFill>
                  <a:schemeClr val="bg1"/>
                </a:solidFill>
              </a:rPr>
              <a:t>All churches are equally related to the work of Evangelism</a:t>
            </a:r>
          </a:p>
          <a:p>
            <a:r>
              <a:rPr lang="en-US" sz="2000" dirty="0">
                <a:solidFill>
                  <a:schemeClr val="bg1"/>
                </a:solidFill>
              </a:rPr>
              <a:t>No church can scripturally oversee the work of another church</a:t>
            </a:r>
          </a:p>
          <a:p>
            <a:r>
              <a:rPr lang="en-US" sz="2000" dirty="0">
                <a:solidFill>
                  <a:schemeClr val="bg1"/>
                </a:solidFill>
              </a:rPr>
              <a:t>That specific work has to have scriptural authority to do it</a:t>
            </a:r>
          </a:p>
          <a:p>
            <a:pPr lvl="1"/>
            <a:endParaRPr lang="en-US" sz="1800" i="1" baseline="30000" dirty="0">
              <a:solidFill>
                <a:schemeClr val="bg1"/>
              </a:solidFill>
            </a:endParaRPr>
          </a:p>
        </p:txBody>
      </p:sp>
    </p:spTree>
    <p:extLst>
      <p:ext uri="{BB962C8B-B14F-4D97-AF65-F5344CB8AC3E}">
        <p14:creationId xmlns:p14="http://schemas.microsoft.com/office/powerpoint/2010/main" val="1125422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86F9BF-D15C-BE97-BA7E-40FDEDB4FF4B}"/>
              </a:ext>
            </a:extLst>
          </p:cNvPr>
          <p:cNvSpPr>
            <a:spLocks noGrp="1"/>
          </p:cNvSpPr>
          <p:nvPr>
            <p:ph type="title"/>
          </p:nvPr>
        </p:nvSpPr>
        <p:spPr>
          <a:xfrm>
            <a:off x="4546602" y="169106"/>
            <a:ext cx="7475069" cy="1323439"/>
          </a:xfrm>
        </p:spPr>
        <p:txBody>
          <a:bodyPr anchor="t">
            <a:normAutofit fontScale="90000"/>
          </a:bodyPr>
          <a:lstStyle/>
          <a:p>
            <a:r>
              <a:rPr lang="en-US" sz="3400" dirty="0">
                <a:solidFill>
                  <a:schemeClr val="bg1"/>
                </a:solidFill>
              </a:rPr>
              <a:t>Warren’s 9 Point Biblical Proofs of Proposition on Church Cooperation, pg. 39-90</a:t>
            </a:r>
          </a:p>
        </p:txBody>
      </p:sp>
      <p:pic>
        <p:nvPicPr>
          <p:cNvPr id="4" name="Picture 2">
            <a:extLst>
              <a:ext uri="{FF2B5EF4-FFF2-40B4-BE49-F238E27FC236}">
                <a16:creationId xmlns:a16="http://schemas.microsoft.com/office/drawing/2014/main" id="{DF2546F7-2993-3C2E-774B-9F2B196AF2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80"/>
          <a:stretch/>
        </p:blipFill>
        <p:spPr bwMode="auto">
          <a:xfrm>
            <a:off x="20" y="10"/>
            <a:ext cx="4546582"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noFill/>
          <a:effectLst/>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2" name="Freeform: Shape 11">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1089B2C7-DCFE-7F20-B788-334572A0821A}"/>
              </a:ext>
            </a:extLst>
          </p:cNvPr>
          <p:cNvSpPr>
            <a:spLocks noGrp="1"/>
          </p:cNvSpPr>
          <p:nvPr>
            <p:ph idx="1"/>
          </p:nvPr>
        </p:nvSpPr>
        <p:spPr>
          <a:xfrm>
            <a:off x="4760258" y="1356851"/>
            <a:ext cx="7351059" cy="5501149"/>
          </a:xfrm>
        </p:spPr>
        <p:txBody>
          <a:bodyPr>
            <a:noAutofit/>
          </a:bodyPr>
          <a:lstStyle/>
          <a:p>
            <a:pPr marL="0" indent="0">
              <a:buNone/>
            </a:pPr>
            <a:r>
              <a:rPr lang="en-US" sz="2000" dirty="0">
                <a:solidFill>
                  <a:schemeClr val="bg1"/>
                </a:solidFill>
              </a:rPr>
              <a:t>5. “A ‘change of relationship’ occurs when one of the churches actually undertakes (has covenanted, contracted, done whatever is necessary in a particular case to bring the accomplishing of the specific work under its oversight) the accomplishing of a specific work.”</a:t>
            </a:r>
          </a:p>
          <a:p>
            <a:r>
              <a:rPr lang="en-US" sz="2000" dirty="0">
                <a:solidFill>
                  <a:schemeClr val="bg1"/>
                </a:solidFill>
              </a:rPr>
              <a:t>“Now, brethren that’s all there is to point number five: a change of relationship occurs when elders of a congregation sign a contract for a particular radio program.  The scriptural proof? Acts 20:28; 1 Pet. 5:2; Heb. 13:7,17.”</a:t>
            </a:r>
          </a:p>
          <a:p>
            <a:r>
              <a:rPr lang="en-US" sz="2000" dirty="0">
                <a:solidFill>
                  <a:schemeClr val="bg1"/>
                </a:solidFill>
              </a:rPr>
              <a:t>That is the problem with the sponsoring church error</a:t>
            </a:r>
          </a:p>
          <a:p>
            <a:r>
              <a:rPr lang="en-US" sz="2000" dirty="0">
                <a:solidFill>
                  <a:schemeClr val="bg1"/>
                </a:solidFill>
              </a:rPr>
              <a:t>There should be </a:t>
            </a:r>
            <a:r>
              <a:rPr lang="en-US" sz="2000" dirty="0">
                <a:solidFill>
                  <a:srgbClr val="FFFF00"/>
                </a:solidFill>
              </a:rPr>
              <a:t>NO change is relationships in Evangelism</a:t>
            </a:r>
          </a:p>
          <a:p>
            <a:r>
              <a:rPr lang="en-US" sz="2000" dirty="0">
                <a:solidFill>
                  <a:schemeClr val="bg1"/>
                </a:solidFill>
              </a:rPr>
              <a:t>Each church </a:t>
            </a:r>
            <a:r>
              <a:rPr lang="en-US" sz="2000" dirty="0">
                <a:solidFill>
                  <a:srgbClr val="FFFF00"/>
                </a:solidFill>
              </a:rPr>
              <a:t>equally related </a:t>
            </a:r>
            <a:r>
              <a:rPr lang="en-US" sz="2000" dirty="0">
                <a:solidFill>
                  <a:schemeClr val="bg1"/>
                </a:solidFill>
              </a:rPr>
              <a:t>to the work of </a:t>
            </a:r>
            <a:r>
              <a:rPr lang="en-US" sz="2000" dirty="0">
                <a:solidFill>
                  <a:srgbClr val="FFFF00"/>
                </a:solidFill>
              </a:rPr>
              <a:t>Evangelism</a:t>
            </a:r>
          </a:p>
          <a:p>
            <a:r>
              <a:rPr lang="en-US" sz="2000" dirty="0">
                <a:solidFill>
                  <a:schemeClr val="bg1"/>
                </a:solidFill>
              </a:rPr>
              <a:t>Each are independent, autonomous and separate churches</a:t>
            </a:r>
          </a:p>
          <a:p>
            <a:r>
              <a:rPr lang="en-US" sz="2000" dirty="0">
                <a:solidFill>
                  <a:schemeClr val="bg1"/>
                </a:solidFill>
              </a:rPr>
              <a:t>That is God’s design for the church without human institutions</a:t>
            </a:r>
          </a:p>
          <a:p>
            <a:r>
              <a:rPr lang="en-US" sz="2000" dirty="0">
                <a:solidFill>
                  <a:schemeClr val="bg1"/>
                </a:solidFill>
              </a:rPr>
              <a:t>Each ALWAYS sustains the same relationship to the other</a:t>
            </a:r>
          </a:p>
          <a:p>
            <a:r>
              <a:rPr lang="en-US" sz="2000" dirty="0">
                <a:solidFill>
                  <a:schemeClr val="bg1"/>
                </a:solidFill>
              </a:rPr>
              <a:t>Lets look at his scriptural proof of this changed relationship</a:t>
            </a:r>
          </a:p>
          <a:p>
            <a:pPr lvl="1"/>
            <a:endParaRPr lang="en-US" sz="1800" i="1" baseline="30000" dirty="0">
              <a:solidFill>
                <a:schemeClr val="bg1"/>
              </a:solidFill>
            </a:endParaRPr>
          </a:p>
        </p:txBody>
      </p:sp>
    </p:spTree>
    <p:extLst>
      <p:ext uri="{BB962C8B-B14F-4D97-AF65-F5344CB8AC3E}">
        <p14:creationId xmlns:p14="http://schemas.microsoft.com/office/powerpoint/2010/main" val="5773383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86F9BF-D15C-BE97-BA7E-40FDEDB4FF4B}"/>
              </a:ext>
            </a:extLst>
          </p:cNvPr>
          <p:cNvSpPr>
            <a:spLocks noGrp="1"/>
          </p:cNvSpPr>
          <p:nvPr>
            <p:ph type="title"/>
          </p:nvPr>
        </p:nvSpPr>
        <p:spPr>
          <a:xfrm>
            <a:off x="4670612" y="169106"/>
            <a:ext cx="6643478" cy="1323439"/>
          </a:xfrm>
        </p:spPr>
        <p:txBody>
          <a:bodyPr anchor="t">
            <a:normAutofit fontScale="90000"/>
          </a:bodyPr>
          <a:lstStyle/>
          <a:p>
            <a:r>
              <a:rPr lang="en-US" sz="3400" dirty="0">
                <a:solidFill>
                  <a:schemeClr val="bg1"/>
                </a:solidFill>
              </a:rPr>
              <a:t>Thomas B. Warren’s Proof of Proposition on Church Cooperation, pg. 56-57</a:t>
            </a:r>
          </a:p>
        </p:txBody>
      </p:sp>
      <p:pic>
        <p:nvPicPr>
          <p:cNvPr id="4" name="Picture 2">
            <a:extLst>
              <a:ext uri="{FF2B5EF4-FFF2-40B4-BE49-F238E27FC236}">
                <a16:creationId xmlns:a16="http://schemas.microsoft.com/office/drawing/2014/main" id="{DF2546F7-2993-3C2E-774B-9F2B196AF2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80"/>
          <a:stretch/>
        </p:blipFill>
        <p:spPr bwMode="auto">
          <a:xfrm>
            <a:off x="20" y="10"/>
            <a:ext cx="4546582"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noFill/>
          <a:effectLst/>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2" name="Freeform: Shape 11">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1089B2C7-DCFE-7F20-B788-334572A0821A}"/>
              </a:ext>
            </a:extLst>
          </p:cNvPr>
          <p:cNvSpPr>
            <a:spLocks noGrp="1"/>
          </p:cNvSpPr>
          <p:nvPr>
            <p:ph idx="1"/>
          </p:nvPr>
        </p:nvSpPr>
        <p:spPr>
          <a:xfrm>
            <a:off x="4852553" y="1356851"/>
            <a:ext cx="6833419" cy="5332043"/>
          </a:xfrm>
        </p:spPr>
        <p:txBody>
          <a:bodyPr>
            <a:noAutofit/>
          </a:bodyPr>
          <a:lstStyle/>
          <a:p>
            <a:r>
              <a:rPr lang="en-US" sz="1800" dirty="0">
                <a:solidFill>
                  <a:schemeClr val="bg1">
                    <a:alpha val="80000"/>
                  </a:schemeClr>
                </a:solidFill>
              </a:rPr>
              <a:t>“You have all known this ever since you’ve known anything about the New Testament: that when you prove all the parts of a thing to be right, you have proved the whole thing to be right.”</a:t>
            </a:r>
          </a:p>
          <a:p>
            <a:r>
              <a:rPr lang="en-US" sz="1800" dirty="0">
                <a:solidFill>
                  <a:schemeClr val="bg1">
                    <a:alpha val="80000"/>
                  </a:schemeClr>
                </a:solidFill>
              </a:rPr>
              <a:t>He makes this statement repeatedly in this chapter and in the book.</a:t>
            </a:r>
          </a:p>
          <a:p>
            <a:r>
              <a:rPr lang="en-US" sz="1800" dirty="0">
                <a:solidFill>
                  <a:schemeClr val="bg1">
                    <a:alpha val="80000"/>
                  </a:schemeClr>
                </a:solidFill>
              </a:rPr>
              <a:t>Under the heading PROOF OF MY PROPOSITION: A SYLLOGISM, he writes</a:t>
            </a:r>
          </a:p>
          <a:p>
            <a:r>
              <a:rPr lang="en-US" sz="1800" dirty="0">
                <a:solidFill>
                  <a:schemeClr val="bg1">
                    <a:alpha val="80000"/>
                  </a:schemeClr>
                </a:solidFill>
              </a:rPr>
              <a:t>“In proof of my argument, I am going to use a syllogism…So, here is the syllogism.  First, I want to state it in a  precise way, as logicians would state it.  Then I want to give it to you in a sort of everyday language.  Here it is in precisely logical way:</a:t>
            </a:r>
          </a:p>
          <a:p>
            <a:pPr marL="0" indent="0">
              <a:buNone/>
            </a:pPr>
            <a:r>
              <a:rPr lang="en-US" sz="1800" dirty="0">
                <a:solidFill>
                  <a:schemeClr val="bg1">
                    <a:alpha val="80000"/>
                  </a:schemeClr>
                </a:solidFill>
              </a:rPr>
              <a:t>       1. Major Premise: All total situations the component parts of which are Scriptural total situations which are scriptural. </a:t>
            </a:r>
          </a:p>
          <a:p>
            <a:pPr marL="0" indent="0">
              <a:buNone/>
            </a:pPr>
            <a:r>
              <a:rPr lang="en-US" sz="1800" dirty="0">
                <a:solidFill>
                  <a:schemeClr val="bg1">
                    <a:alpha val="80000"/>
                  </a:schemeClr>
                </a:solidFill>
              </a:rPr>
              <a:t>       2. Minor premise: the total situation described in my proposition is a total situation the component parts of which are Scriptural.  </a:t>
            </a:r>
          </a:p>
          <a:p>
            <a:pPr marL="0" indent="0">
              <a:buNone/>
            </a:pPr>
            <a:r>
              <a:rPr lang="en-US" sz="1800" dirty="0">
                <a:solidFill>
                  <a:schemeClr val="bg1">
                    <a:alpha val="80000"/>
                  </a:schemeClr>
                </a:solidFill>
              </a:rPr>
              <a:t>       3.  Conclusion: the total situation described in my proposition is a total situation which is Scriptural.”</a:t>
            </a:r>
          </a:p>
          <a:p>
            <a:pPr marL="0" indent="0">
              <a:buNone/>
            </a:pPr>
            <a:r>
              <a:rPr lang="en-US" sz="1800" dirty="0">
                <a:solidFill>
                  <a:schemeClr val="bg1">
                    <a:alpha val="80000"/>
                  </a:schemeClr>
                </a:solidFill>
              </a:rPr>
              <a:t>WHAT???</a:t>
            </a:r>
          </a:p>
          <a:p>
            <a:pPr marL="0" indent="0">
              <a:buNone/>
            </a:pPr>
            <a:endParaRPr lang="en-US" sz="1800" dirty="0">
              <a:solidFill>
                <a:schemeClr val="bg1">
                  <a:alpha val="80000"/>
                </a:schemeClr>
              </a:solidFill>
            </a:endParaRPr>
          </a:p>
        </p:txBody>
      </p:sp>
    </p:spTree>
    <p:extLst>
      <p:ext uri="{BB962C8B-B14F-4D97-AF65-F5344CB8AC3E}">
        <p14:creationId xmlns:p14="http://schemas.microsoft.com/office/powerpoint/2010/main" val="38182047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a:extLst>
              <a:ext uri="{FF2B5EF4-FFF2-40B4-BE49-F238E27FC236}">
                <a16:creationId xmlns:a16="http://schemas.microsoft.com/office/drawing/2014/main" id="{362810D9-2C5A-477D-949C-C191895477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67"/>
            <a:ext cx="12191999" cy="686646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Free stock photo of antique, bible, bible study">
            <a:extLst>
              <a:ext uri="{FF2B5EF4-FFF2-40B4-BE49-F238E27FC236}">
                <a16:creationId xmlns:a16="http://schemas.microsoft.com/office/drawing/2014/main" id="{74387578-37F2-136F-9547-0677676C28AF}"/>
              </a:ext>
            </a:extLst>
          </p:cNvPr>
          <p:cNvPicPr>
            <a:picLocks noChangeAspect="1" noChangeArrowheads="1"/>
          </p:cNvPicPr>
          <p:nvPr/>
        </p:nvPicPr>
        <p:blipFill rotWithShape="1">
          <a:blip r:embed="rId2">
            <a:alphaModFix amt="55000"/>
            <a:extLst>
              <a:ext uri="{28A0092B-C50C-407E-A947-70E740481C1C}">
                <a14:useLocalDpi xmlns:a14="http://schemas.microsoft.com/office/drawing/2010/main" val="0"/>
              </a:ext>
            </a:extLst>
          </a:blip>
          <a:srcRect l="4543" r="2124"/>
          <a:stretch/>
        </p:blipFill>
        <p:spPr bwMode="auto">
          <a:xfrm>
            <a:off x="20" y="-9107"/>
            <a:ext cx="1219198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986F9BF-D15C-BE97-BA7E-40FDEDB4FF4B}"/>
              </a:ext>
            </a:extLst>
          </p:cNvPr>
          <p:cNvSpPr>
            <a:spLocks noGrp="1"/>
          </p:cNvSpPr>
          <p:nvPr>
            <p:ph type="title"/>
          </p:nvPr>
        </p:nvSpPr>
        <p:spPr>
          <a:xfrm>
            <a:off x="686834" y="591344"/>
            <a:ext cx="3200400" cy="5585619"/>
          </a:xfrm>
        </p:spPr>
        <p:txBody>
          <a:bodyPr>
            <a:normAutofit/>
          </a:bodyPr>
          <a:lstStyle/>
          <a:p>
            <a:r>
              <a:rPr lang="en-US" dirty="0">
                <a:solidFill>
                  <a:srgbClr val="FFFFFF"/>
                </a:solidFill>
              </a:rPr>
              <a:t>Warren’s 9 Point Biblical Proofs of Proposition on Church Cooperation, pg. 39-90</a:t>
            </a:r>
          </a:p>
        </p:txBody>
      </p:sp>
      <p:sp>
        <p:nvSpPr>
          <p:cNvPr id="3081" name="Arc 308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089B2C7-DCFE-7F20-B788-334572A0821A}"/>
              </a:ext>
            </a:extLst>
          </p:cNvPr>
          <p:cNvSpPr>
            <a:spLocks noGrp="1"/>
          </p:cNvSpPr>
          <p:nvPr>
            <p:ph idx="1"/>
          </p:nvPr>
        </p:nvSpPr>
        <p:spPr>
          <a:xfrm>
            <a:off x="4168877" y="591344"/>
            <a:ext cx="7464957" cy="5947568"/>
          </a:xfrm>
        </p:spPr>
        <p:txBody>
          <a:bodyPr anchor="ctr">
            <a:normAutofit/>
          </a:bodyPr>
          <a:lstStyle/>
          <a:p>
            <a:r>
              <a:rPr lang="en-US" sz="2000" dirty="0">
                <a:solidFill>
                  <a:srgbClr val="FFFFFF"/>
                </a:solidFill>
              </a:rPr>
              <a:t>Acts 20:28 – “Be on guard for yourselves and for all the flock, among which the Holy Spirit has made you overseers, to shepherd the church of God which He purchased with His own blood. </a:t>
            </a:r>
          </a:p>
          <a:p>
            <a:r>
              <a:rPr lang="en-US" sz="2000" dirty="0">
                <a:solidFill>
                  <a:srgbClr val="FFFFFF"/>
                </a:solidFill>
              </a:rPr>
              <a:t>1 Pet. 5:2 – shepherd the flock of God among you, exercising oversight not under compulsion, but voluntarily, according to the will of God; and not for sordid gain, but with eagerness; </a:t>
            </a:r>
          </a:p>
          <a:p>
            <a:r>
              <a:rPr lang="en-US" sz="2000" dirty="0">
                <a:solidFill>
                  <a:srgbClr val="FFFFFF"/>
                </a:solidFill>
              </a:rPr>
              <a:t>Heb. 13:7, 17 </a:t>
            </a:r>
            <a:r>
              <a:rPr lang="en-US" sz="2000" dirty="0">
                <a:solidFill>
                  <a:schemeClr val="bg1"/>
                </a:solidFill>
              </a:rPr>
              <a:t>– Remember those who led you, who spoke the word of God to you; and considering the result of their conduct, imitate their faith. ..17 And with whom was He angry for forty years? Was it not with those who sinned, whose bodies fell in the wilderness? </a:t>
            </a:r>
          </a:p>
          <a:p>
            <a:endParaRPr lang="en-US" sz="2000" dirty="0">
              <a:solidFill>
                <a:srgbClr val="FFFFFF"/>
              </a:solidFill>
            </a:endParaRPr>
          </a:p>
          <a:p>
            <a:r>
              <a:rPr lang="en-US" sz="2000" dirty="0">
                <a:solidFill>
                  <a:srgbClr val="FFFFFF"/>
                </a:solidFill>
              </a:rPr>
              <a:t>These passages show NO change is relationships between churches</a:t>
            </a:r>
          </a:p>
          <a:p>
            <a:r>
              <a:rPr lang="en-US" sz="2000" dirty="0">
                <a:solidFill>
                  <a:srgbClr val="FFFFFF"/>
                </a:solidFill>
              </a:rPr>
              <a:t>Each church sustains the same relationship with every church</a:t>
            </a:r>
          </a:p>
          <a:p>
            <a:r>
              <a:rPr lang="en-US" sz="2000" dirty="0">
                <a:solidFill>
                  <a:schemeClr val="bg1"/>
                </a:solidFill>
              </a:rPr>
              <a:t>“Elders of a church have oversight of that church and its work only”</a:t>
            </a:r>
          </a:p>
          <a:p>
            <a:r>
              <a:rPr lang="en-US" sz="2000" dirty="0">
                <a:solidFill>
                  <a:srgbClr val="FFFFFF"/>
                </a:solidFill>
              </a:rPr>
              <a:t>The change is relationship comes in the sponsoring church</a:t>
            </a:r>
          </a:p>
          <a:p>
            <a:pPr marL="0" indent="0">
              <a:buNone/>
            </a:pPr>
            <a:endParaRPr lang="en-US" sz="2000" dirty="0">
              <a:solidFill>
                <a:srgbClr val="FFFFFF"/>
              </a:solidFill>
            </a:endParaRPr>
          </a:p>
          <a:p>
            <a:r>
              <a:rPr lang="en-US" sz="1300" u="sng" dirty="0">
                <a:solidFill>
                  <a:srgbClr val="FFFFFF"/>
                </a:solidFill>
                <a:hlinkClick r:id="rId3">
                  <a:extLst>
                    <a:ext uri="{A12FA001-AC4F-418D-AE19-62706E023703}">
                      <ahyp:hlinkClr xmlns:ahyp="http://schemas.microsoft.com/office/drawing/2018/hyperlinkcolor" val="tx"/>
                    </a:ext>
                  </a:extLst>
                </a:hlinkClick>
              </a:rPr>
              <a:t>New American Standard Bible: 1995 update</a:t>
            </a:r>
            <a:endParaRPr lang="en-US" sz="1300" dirty="0">
              <a:solidFill>
                <a:srgbClr val="FFFFFF"/>
              </a:solidFill>
            </a:endParaRPr>
          </a:p>
          <a:p>
            <a:endParaRPr lang="en-US" sz="1100" dirty="0">
              <a:solidFill>
                <a:srgbClr val="FFFFFF"/>
              </a:solidFill>
            </a:endParaRPr>
          </a:p>
          <a:p>
            <a:pPr lvl="1"/>
            <a:endParaRPr lang="en-US" sz="1100" baseline="30000" dirty="0">
              <a:solidFill>
                <a:srgbClr val="FFFFFF"/>
              </a:solidFill>
            </a:endParaRPr>
          </a:p>
        </p:txBody>
      </p:sp>
    </p:spTree>
    <p:extLst>
      <p:ext uri="{BB962C8B-B14F-4D97-AF65-F5344CB8AC3E}">
        <p14:creationId xmlns:p14="http://schemas.microsoft.com/office/powerpoint/2010/main" val="31159657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86F9BF-D15C-BE97-BA7E-40FDEDB4FF4B}"/>
              </a:ext>
            </a:extLst>
          </p:cNvPr>
          <p:cNvSpPr>
            <a:spLocks noGrp="1"/>
          </p:cNvSpPr>
          <p:nvPr>
            <p:ph type="title"/>
          </p:nvPr>
        </p:nvSpPr>
        <p:spPr>
          <a:xfrm>
            <a:off x="4536424" y="79459"/>
            <a:ext cx="7475069" cy="1323439"/>
          </a:xfrm>
        </p:spPr>
        <p:txBody>
          <a:bodyPr anchor="t">
            <a:normAutofit fontScale="90000"/>
          </a:bodyPr>
          <a:lstStyle/>
          <a:p>
            <a:r>
              <a:rPr lang="en-US" sz="3400" dirty="0">
                <a:solidFill>
                  <a:schemeClr val="bg1"/>
                </a:solidFill>
              </a:rPr>
              <a:t>Warren’s 9 Point Biblical Proofs of Proposition on Church Cooperation, pg. 39-90</a:t>
            </a:r>
          </a:p>
        </p:txBody>
      </p:sp>
      <p:pic>
        <p:nvPicPr>
          <p:cNvPr id="4" name="Picture 2">
            <a:extLst>
              <a:ext uri="{FF2B5EF4-FFF2-40B4-BE49-F238E27FC236}">
                <a16:creationId xmlns:a16="http://schemas.microsoft.com/office/drawing/2014/main" id="{DF2546F7-2993-3C2E-774B-9F2B196AF2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80"/>
          <a:stretch/>
        </p:blipFill>
        <p:spPr bwMode="auto">
          <a:xfrm>
            <a:off x="20" y="10"/>
            <a:ext cx="4546582"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noFill/>
          <a:effectLst/>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2" name="Freeform: Shape 11">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1089B2C7-DCFE-7F20-B788-334572A0821A}"/>
              </a:ext>
            </a:extLst>
          </p:cNvPr>
          <p:cNvSpPr>
            <a:spLocks noGrp="1"/>
          </p:cNvSpPr>
          <p:nvPr>
            <p:ph idx="1"/>
          </p:nvPr>
        </p:nvSpPr>
        <p:spPr>
          <a:xfrm>
            <a:off x="4755776" y="1111625"/>
            <a:ext cx="7351059" cy="5666916"/>
          </a:xfrm>
        </p:spPr>
        <p:txBody>
          <a:bodyPr>
            <a:noAutofit/>
          </a:bodyPr>
          <a:lstStyle/>
          <a:p>
            <a:r>
              <a:rPr lang="en-US" sz="2000" dirty="0">
                <a:solidFill>
                  <a:schemeClr val="bg1"/>
                </a:solidFill>
              </a:rPr>
              <a:t>The sponsoring church changes the relationship between churches</a:t>
            </a:r>
          </a:p>
          <a:p>
            <a:pPr lvl="1"/>
            <a:r>
              <a:rPr lang="en-US" sz="1600" dirty="0">
                <a:solidFill>
                  <a:schemeClr val="bg1"/>
                </a:solidFill>
              </a:rPr>
              <a:t>The sponsoring church oversees the funds of other churches</a:t>
            </a:r>
          </a:p>
          <a:p>
            <a:pPr lvl="1"/>
            <a:r>
              <a:rPr lang="en-US" sz="1600" dirty="0">
                <a:solidFill>
                  <a:schemeClr val="bg1"/>
                </a:solidFill>
              </a:rPr>
              <a:t>The sponsoring church does all the work, makes all decisions, all oversight</a:t>
            </a:r>
          </a:p>
          <a:p>
            <a:pPr lvl="1"/>
            <a:r>
              <a:rPr lang="en-US" sz="1600" dirty="0">
                <a:solidFill>
                  <a:schemeClr val="bg1"/>
                </a:solidFill>
              </a:rPr>
              <a:t>The giving churches become subservient to the Sponsoring Church</a:t>
            </a:r>
          </a:p>
          <a:p>
            <a:pPr lvl="1"/>
            <a:r>
              <a:rPr lang="en-US" sz="1600" dirty="0">
                <a:solidFill>
                  <a:schemeClr val="bg1"/>
                </a:solidFill>
              </a:rPr>
              <a:t>They have no say in the work, how the money is spent, in oversight</a:t>
            </a:r>
          </a:p>
          <a:p>
            <a:pPr lvl="1"/>
            <a:r>
              <a:rPr lang="en-US" sz="1600" dirty="0">
                <a:solidFill>
                  <a:schemeClr val="bg1"/>
                </a:solidFill>
              </a:rPr>
              <a:t>The giving churches are only fund-raising agents for the Sponsoring Church</a:t>
            </a:r>
          </a:p>
          <a:p>
            <a:r>
              <a:rPr lang="en-US" sz="2000" dirty="0">
                <a:solidFill>
                  <a:srgbClr val="FFFF00"/>
                </a:solidFill>
              </a:rPr>
              <a:t>Is the sponsoring church doing only the work of one congregation?</a:t>
            </a:r>
          </a:p>
          <a:p>
            <a:pPr lvl="1"/>
            <a:r>
              <a:rPr lang="en-US" sz="1600" dirty="0">
                <a:solidFill>
                  <a:srgbClr val="FFFF00"/>
                </a:solidFill>
              </a:rPr>
              <a:t>If so, giving churches do no work in evangelism with those funds, they are lost</a:t>
            </a:r>
          </a:p>
          <a:p>
            <a:pPr lvl="1"/>
            <a:r>
              <a:rPr lang="en-US" sz="1600" dirty="0">
                <a:solidFill>
                  <a:srgbClr val="FFFF00"/>
                </a:solidFill>
              </a:rPr>
              <a:t>Are giving churches doing ANY work in evangelism by supporting S.C.?  NO!!</a:t>
            </a:r>
          </a:p>
          <a:p>
            <a:pPr lvl="1"/>
            <a:r>
              <a:rPr lang="en-US" sz="1600" dirty="0">
                <a:solidFill>
                  <a:srgbClr val="FFFF00"/>
                </a:solidFill>
              </a:rPr>
              <a:t>Then they are simply fund-raising institutions for the Sponsoring Church</a:t>
            </a:r>
          </a:p>
          <a:p>
            <a:pPr lvl="1"/>
            <a:r>
              <a:rPr lang="en-US" sz="1600" dirty="0">
                <a:solidFill>
                  <a:srgbClr val="FFFF00"/>
                </a:solidFill>
              </a:rPr>
              <a:t>Thus, they become subservient to the Sponsoring Church in that work</a:t>
            </a:r>
          </a:p>
          <a:p>
            <a:r>
              <a:rPr lang="en-US" sz="2000" dirty="0">
                <a:solidFill>
                  <a:schemeClr val="bg1"/>
                </a:solidFill>
              </a:rPr>
              <a:t>Is the Sponsoring Church doing the work of multiple churches?</a:t>
            </a:r>
          </a:p>
          <a:p>
            <a:pPr lvl="1"/>
            <a:r>
              <a:rPr lang="en-US" sz="1600" dirty="0">
                <a:solidFill>
                  <a:schemeClr val="bg1"/>
                </a:solidFill>
              </a:rPr>
              <a:t>If so, then the sponsoring church is overseeing the work of multiple churches</a:t>
            </a:r>
          </a:p>
          <a:p>
            <a:pPr lvl="1"/>
            <a:r>
              <a:rPr lang="en-US" sz="1600" dirty="0">
                <a:solidFill>
                  <a:schemeClr val="bg1"/>
                </a:solidFill>
              </a:rPr>
              <a:t>Again, a subservient relationship occurs with the Sponsoring Church</a:t>
            </a:r>
          </a:p>
          <a:p>
            <a:pPr lvl="1"/>
            <a:r>
              <a:rPr lang="en-US" sz="1600" dirty="0">
                <a:solidFill>
                  <a:schemeClr val="bg1"/>
                </a:solidFill>
              </a:rPr>
              <a:t>One eldership is overseeing the funds and work of multiple churches</a:t>
            </a:r>
          </a:p>
          <a:p>
            <a:r>
              <a:rPr lang="en-US" sz="2000" dirty="0">
                <a:solidFill>
                  <a:schemeClr val="bg1"/>
                </a:solidFill>
              </a:rPr>
              <a:t>Either way, it is unscriptural and sinful for it to exist</a:t>
            </a:r>
          </a:p>
          <a:p>
            <a:r>
              <a:rPr lang="en-US" sz="2000" dirty="0">
                <a:solidFill>
                  <a:srgbClr val="FFFF00"/>
                </a:solidFill>
              </a:rPr>
              <a:t>“Elders of a church have oversight of that church and its work only; elders do not have oversight of two or more churches”, pg. 69</a:t>
            </a:r>
            <a:endParaRPr lang="en-US" sz="1200" dirty="0">
              <a:solidFill>
                <a:schemeClr val="bg1"/>
              </a:solidFill>
            </a:endParaRPr>
          </a:p>
          <a:p>
            <a:endParaRPr lang="en-US" sz="2000" dirty="0">
              <a:solidFill>
                <a:schemeClr val="bg1"/>
              </a:solidFill>
            </a:endParaRPr>
          </a:p>
          <a:p>
            <a:pPr lvl="1"/>
            <a:endParaRPr lang="en-US" sz="1800" i="1" baseline="30000" dirty="0">
              <a:solidFill>
                <a:schemeClr val="bg1"/>
              </a:solidFill>
            </a:endParaRPr>
          </a:p>
        </p:txBody>
      </p:sp>
    </p:spTree>
    <p:extLst>
      <p:ext uri="{BB962C8B-B14F-4D97-AF65-F5344CB8AC3E}">
        <p14:creationId xmlns:p14="http://schemas.microsoft.com/office/powerpoint/2010/main" val="27497931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86F9BF-D15C-BE97-BA7E-40FDEDB4FF4B}"/>
              </a:ext>
            </a:extLst>
          </p:cNvPr>
          <p:cNvSpPr>
            <a:spLocks noGrp="1"/>
          </p:cNvSpPr>
          <p:nvPr>
            <p:ph type="title"/>
          </p:nvPr>
        </p:nvSpPr>
        <p:spPr>
          <a:xfrm>
            <a:off x="4546602" y="169106"/>
            <a:ext cx="7475069" cy="1323439"/>
          </a:xfrm>
        </p:spPr>
        <p:txBody>
          <a:bodyPr anchor="t">
            <a:normAutofit fontScale="90000"/>
          </a:bodyPr>
          <a:lstStyle/>
          <a:p>
            <a:r>
              <a:rPr lang="en-US" sz="3400" dirty="0">
                <a:solidFill>
                  <a:schemeClr val="bg1"/>
                </a:solidFill>
              </a:rPr>
              <a:t>Warren’s 9 Point Biblical Proofs of Proposition on Church Cooperation, pg. 39-90</a:t>
            </a:r>
          </a:p>
        </p:txBody>
      </p:sp>
      <p:pic>
        <p:nvPicPr>
          <p:cNvPr id="4" name="Picture 2">
            <a:extLst>
              <a:ext uri="{FF2B5EF4-FFF2-40B4-BE49-F238E27FC236}">
                <a16:creationId xmlns:a16="http://schemas.microsoft.com/office/drawing/2014/main" id="{DF2546F7-2993-3C2E-774B-9F2B196AF2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80"/>
          <a:stretch/>
        </p:blipFill>
        <p:spPr bwMode="auto">
          <a:xfrm>
            <a:off x="20" y="10"/>
            <a:ext cx="4546582"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noFill/>
          <a:effectLst/>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2" name="Freeform: Shape 11">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1089B2C7-DCFE-7F20-B788-334572A0821A}"/>
              </a:ext>
            </a:extLst>
          </p:cNvPr>
          <p:cNvSpPr>
            <a:spLocks noGrp="1"/>
          </p:cNvSpPr>
          <p:nvPr>
            <p:ph idx="1"/>
          </p:nvPr>
        </p:nvSpPr>
        <p:spPr>
          <a:xfrm>
            <a:off x="4760258" y="1356851"/>
            <a:ext cx="7351059" cy="5501149"/>
          </a:xfrm>
        </p:spPr>
        <p:txBody>
          <a:bodyPr>
            <a:noAutofit/>
          </a:bodyPr>
          <a:lstStyle/>
          <a:p>
            <a:pPr marL="0" indent="0">
              <a:buNone/>
            </a:pPr>
            <a:r>
              <a:rPr lang="en-US" sz="2000" dirty="0">
                <a:solidFill>
                  <a:schemeClr val="bg1"/>
                </a:solidFill>
              </a:rPr>
              <a:t>6. “Another church may give assistance to the church to aid it in the accomplishing of this specific work.”</a:t>
            </a:r>
          </a:p>
          <a:p>
            <a:pPr marL="0" indent="0">
              <a:buNone/>
            </a:pPr>
            <a:endParaRPr lang="en-US" sz="2000" dirty="0">
              <a:solidFill>
                <a:schemeClr val="bg1"/>
              </a:solidFill>
            </a:endParaRPr>
          </a:p>
          <a:p>
            <a:r>
              <a:rPr lang="en-US" sz="2000" dirty="0">
                <a:solidFill>
                  <a:schemeClr val="bg1"/>
                </a:solidFill>
              </a:rPr>
              <a:t>Talks about the Houston Music Hall Meeting same as S.C.</a:t>
            </a:r>
          </a:p>
          <a:p>
            <a:pPr lvl="1"/>
            <a:r>
              <a:rPr lang="en-US" sz="1600" dirty="0">
                <a:solidFill>
                  <a:schemeClr val="bg1"/>
                </a:solidFill>
              </a:rPr>
              <a:t>If so, then it should not have been done that way</a:t>
            </a:r>
          </a:p>
          <a:p>
            <a:pPr lvl="1"/>
            <a:r>
              <a:rPr lang="en-US" sz="1600" dirty="0">
                <a:solidFill>
                  <a:schemeClr val="bg1"/>
                </a:solidFill>
              </a:rPr>
              <a:t>I don’t know anything about how funds were raised for that meeting</a:t>
            </a:r>
          </a:p>
          <a:p>
            <a:pPr lvl="1"/>
            <a:r>
              <a:rPr lang="en-US" sz="1600" dirty="0">
                <a:solidFill>
                  <a:schemeClr val="bg1"/>
                </a:solidFill>
              </a:rPr>
              <a:t>If it was as portrayed in pgs. 70-74 it was wrong</a:t>
            </a:r>
          </a:p>
          <a:p>
            <a:pPr lvl="1"/>
            <a:r>
              <a:rPr lang="en-US" sz="1600" dirty="0">
                <a:solidFill>
                  <a:schemeClr val="bg1"/>
                </a:solidFill>
              </a:rPr>
              <a:t>But two wrongs do not make it right</a:t>
            </a:r>
          </a:p>
          <a:p>
            <a:r>
              <a:rPr lang="en-US" sz="2000" dirty="0">
                <a:solidFill>
                  <a:schemeClr val="bg1"/>
                </a:solidFill>
              </a:rPr>
              <a:t>Scriptures to support this point</a:t>
            </a:r>
          </a:p>
          <a:p>
            <a:pPr lvl="1"/>
            <a:r>
              <a:rPr lang="en-US" sz="1600" dirty="0">
                <a:solidFill>
                  <a:schemeClr val="bg1"/>
                </a:solidFill>
              </a:rPr>
              <a:t>Acts 11:27-30</a:t>
            </a:r>
          </a:p>
          <a:p>
            <a:pPr lvl="1"/>
            <a:r>
              <a:rPr lang="en-US" sz="1600" dirty="0">
                <a:solidFill>
                  <a:schemeClr val="bg1"/>
                </a:solidFill>
              </a:rPr>
              <a:t>2 Cor. 8:1-5, 12</a:t>
            </a:r>
          </a:p>
          <a:p>
            <a:pPr lvl="1"/>
            <a:r>
              <a:rPr lang="en-US" sz="1600" dirty="0">
                <a:solidFill>
                  <a:schemeClr val="bg1"/>
                </a:solidFill>
              </a:rPr>
              <a:t>Rom. 15:26-28</a:t>
            </a:r>
          </a:p>
          <a:p>
            <a:pPr lvl="1"/>
            <a:r>
              <a:rPr lang="en-US" sz="1600" dirty="0">
                <a:solidFill>
                  <a:schemeClr val="bg1"/>
                </a:solidFill>
              </a:rPr>
              <a:t>Acts 15:23-32</a:t>
            </a:r>
          </a:p>
          <a:p>
            <a:r>
              <a:rPr lang="en-US" sz="2000" dirty="0">
                <a:solidFill>
                  <a:schemeClr val="bg1"/>
                </a:solidFill>
              </a:rPr>
              <a:t>Every one of these passages deal with </a:t>
            </a:r>
            <a:r>
              <a:rPr lang="en-US" sz="2000" dirty="0">
                <a:solidFill>
                  <a:srgbClr val="FFFF00"/>
                </a:solidFill>
              </a:rPr>
              <a:t>benevolence</a:t>
            </a:r>
            <a:r>
              <a:rPr lang="en-US" sz="2000" dirty="0">
                <a:solidFill>
                  <a:schemeClr val="bg1"/>
                </a:solidFill>
              </a:rPr>
              <a:t> not evangelism</a:t>
            </a:r>
          </a:p>
          <a:p>
            <a:pPr lvl="1"/>
            <a:r>
              <a:rPr lang="en-US" sz="1600" dirty="0">
                <a:solidFill>
                  <a:srgbClr val="FFFF00"/>
                </a:solidFill>
              </a:rPr>
              <a:t>Point #1 Every church has obligation to save souls by evangelism</a:t>
            </a:r>
          </a:p>
          <a:p>
            <a:pPr lvl="1"/>
            <a:r>
              <a:rPr lang="en-US" sz="1600" dirty="0">
                <a:solidFill>
                  <a:schemeClr val="bg1"/>
                </a:solidFill>
              </a:rPr>
              <a:t>So </a:t>
            </a:r>
            <a:r>
              <a:rPr lang="en-US" sz="1600" dirty="0">
                <a:solidFill>
                  <a:srgbClr val="FFFF00"/>
                </a:solidFill>
              </a:rPr>
              <a:t>he is talking about evangelism</a:t>
            </a:r>
            <a:r>
              <a:rPr lang="en-US" sz="1600" dirty="0">
                <a:solidFill>
                  <a:schemeClr val="bg1"/>
                </a:solidFill>
              </a:rPr>
              <a:t>, then </a:t>
            </a:r>
            <a:r>
              <a:rPr lang="en-US" sz="1600" dirty="0">
                <a:solidFill>
                  <a:srgbClr val="FFFF00"/>
                </a:solidFill>
              </a:rPr>
              <a:t>switches to passages for benevolence</a:t>
            </a:r>
          </a:p>
          <a:p>
            <a:pPr lvl="1"/>
            <a:r>
              <a:rPr lang="en-US" sz="1600" dirty="0">
                <a:solidFill>
                  <a:schemeClr val="bg1"/>
                </a:solidFill>
              </a:rPr>
              <a:t>We cannot mix the pattern anymore here than in the plan of salvation</a:t>
            </a:r>
          </a:p>
          <a:p>
            <a:pPr lvl="1"/>
            <a:endParaRPr lang="en-US" sz="1600" dirty="0">
              <a:solidFill>
                <a:schemeClr val="bg1"/>
              </a:solidFill>
            </a:endParaRPr>
          </a:p>
          <a:p>
            <a:pPr lvl="1"/>
            <a:endParaRPr lang="en-US" sz="1800" i="1" baseline="30000" dirty="0">
              <a:solidFill>
                <a:schemeClr val="bg1"/>
              </a:solidFill>
            </a:endParaRPr>
          </a:p>
        </p:txBody>
      </p:sp>
    </p:spTree>
    <p:extLst>
      <p:ext uri="{BB962C8B-B14F-4D97-AF65-F5344CB8AC3E}">
        <p14:creationId xmlns:p14="http://schemas.microsoft.com/office/powerpoint/2010/main" val="10787859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a:extLst>
              <a:ext uri="{FF2B5EF4-FFF2-40B4-BE49-F238E27FC236}">
                <a16:creationId xmlns:a16="http://schemas.microsoft.com/office/drawing/2014/main" id="{362810D9-2C5A-477D-949C-C191895477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67"/>
            <a:ext cx="12191999" cy="686646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Free stock photo of antique, bible, bible study">
            <a:extLst>
              <a:ext uri="{FF2B5EF4-FFF2-40B4-BE49-F238E27FC236}">
                <a16:creationId xmlns:a16="http://schemas.microsoft.com/office/drawing/2014/main" id="{63C4E818-607C-55E6-2B1E-308509DCEE01}"/>
              </a:ext>
            </a:extLst>
          </p:cNvPr>
          <p:cNvPicPr>
            <a:picLocks noChangeAspect="1" noChangeArrowheads="1"/>
          </p:cNvPicPr>
          <p:nvPr/>
        </p:nvPicPr>
        <p:blipFill rotWithShape="1">
          <a:blip r:embed="rId2">
            <a:alphaModFix amt="55000"/>
            <a:extLst>
              <a:ext uri="{28A0092B-C50C-407E-A947-70E740481C1C}">
                <a14:useLocalDpi xmlns:a14="http://schemas.microsoft.com/office/drawing/2010/main" val="0"/>
              </a:ext>
            </a:extLst>
          </a:blip>
          <a:srcRect l="4543" r="2124"/>
          <a:stretch/>
        </p:blipFill>
        <p:spPr bwMode="auto">
          <a:xfrm>
            <a:off x="20" y="-9107"/>
            <a:ext cx="1219198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986F9BF-D15C-BE97-BA7E-40FDEDB4FF4B}"/>
              </a:ext>
            </a:extLst>
          </p:cNvPr>
          <p:cNvSpPr>
            <a:spLocks noGrp="1"/>
          </p:cNvSpPr>
          <p:nvPr>
            <p:ph type="title"/>
          </p:nvPr>
        </p:nvSpPr>
        <p:spPr>
          <a:xfrm>
            <a:off x="686834" y="591344"/>
            <a:ext cx="3200400" cy="5585619"/>
          </a:xfrm>
        </p:spPr>
        <p:txBody>
          <a:bodyPr>
            <a:normAutofit/>
          </a:bodyPr>
          <a:lstStyle/>
          <a:p>
            <a:r>
              <a:rPr lang="en-US" dirty="0">
                <a:solidFill>
                  <a:srgbClr val="FFFFFF"/>
                </a:solidFill>
              </a:rPr>
              <a:t>Warren’s 9 Point Biblical Proofs of Proposition on Church Cooperation, pg. 39-90</a:t>
            </a:r>
          </a:p>
        </p:txBody>
      </p:sp>
      <p:sp>
        <p:nvSpPr>
          <p:cNvPr id="2057" name="Arc 2056">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089B2C7-DCFE-7F20-B788-334572A0821A}"/>
              </a:ext>
            </a:extLst>
          </p:cNvPr>
          <p:cNvSpPr>
            <a:spLocks noGrp="1"/>
          </p:cNvSpPr>
          <p:nvPr>
            <p:ph idx="1"/>
          </p:nvPr>
        </p:nvSpPr>
        <p:spPr>
          <a:xfrm>
            <a:off x="4447308" y="591344"/>
            <a:ext cx="7186527" cy="5947568"/>
          </a:xfrm>
        </p:spPr>
        <p:txBody>
          <a:bodyPr anchor="ctr">
            <a:normAutofit/>
          </a:bodyPr>
          <a:lstStyle/>
          <a:p>
            <a:pPr algn="l" rtl="0"/>
            <a:r>
              <a:rPr lang="en-US" sz="2000" dirty="0">
                <a:solidFill>
                  <a:schemeClr val="bg1"/>
                </a:solidFill>
              </a:rPr>
              <a:t>Acts 11:27-30 </a:t>
            </a:r>
            <a:r>
              <a:rPr lang="en-US" sz="1800" dirty="0">
                <a:solidFill>
                  <a:schemeClr val="bg1"/>
                </a:solidFill>
              </a:rPr>
              <a:t>Now at this time some prophets came down from Jerusalem to Antioch.  28  One of them named Agabus stood up and began to indicate by the Spirit that there would certainly be a great famine all over the world. And this took place in the reign of Claudius. 29  And in the proportion that any of the disciples had means, each of them determined to send a contribution for the relief of the brethren living in Judea.  30  And this they did, sending it in charge of Barnabas and Saul to the elders. </a:t>
            </a:r>
          </a:p>
          <a:p>
            <a:pPr algn="l" rtl="0"/>
            <a:r>
              <a:rPr lang="en-US" sz="1800" dirty="0">
                <a:solidFill>
                  <a:schemeClr val="bg1"/>
                </a:solidFill>
              </a:rPr>
              <a:t>“1. The assistance which one church may give to another church may involve physical needs” (benevolence </a:t>
            </a:r>
            <a:r>
              <a:rPr lang="en-US" sz="1800" dirty="0" err="1">
                <a:solidFill>
                  <a:schemeClr val="bg1"/>
                </a:solidFill>
              </a:rPr>
              <a:t>whs</a:t>
            </a:r>
            <a:r>
              <a:rPr lang="en-US" sz="1800" dirty="0">
                <a:solidFill>
                  <a:schemeClr val="bg1"/>
                </a:solidFill>
              </a:rPr>
              <a:t>).</a:t>
            </a:r>
          </a:p>
          <a:p>
            <a:pPr algn="l" rtl="0"/>
            <a:r>
              <a:rPr lang="en-US" sz="1800" dirty="0">
                <a:solidFill>
                  <a:schemeClr val="bg1"/>
                </a:solidFill>
              </a:rPr>
              <a:t>Warren keeps </a:t>
            </a:r>
            <a:r>
              <a:rPr lang="en-US" sz="1800" dirty="0">
                <a:solidFill>
                  <a:srgbClr val="FFFF00"/>
                </a:solidFill>
              </a:rPr>
              <a:t>switching between evangelism and benevolence</a:t>
            </a:r>
          </a:p>
          <a:p>
            <a:pPr algn="l" rtl="0"/>
            <a:r>
              <a:rPr lang="en-US" sz="1800" dirty="0">
                <a:solidFill>
                  <a:schemeClr val="bg1"/>
                </a:solidFill>
              </a:rPr>
              <a:t>There are </a:t>
            </a:r>
            <a:r>
              <a:rPr lang="en-US" sz="1800" dirty="0">
                <a:solidFill>
                  <a:srgbClr val="FFFF00"/>
                </a:solidFill>
              </a:rPr>
              <a:t>different patterns</a:t>
            </a:r>
            <a:r>
              <a:rPr lang="en-US" sz="1800" dirty="0">
                <a:solidFill>
                  <a:schemeClr val="bg1"/>
                </a:solidFill>
              </a:rPr>
              <a:t> in </a:t>
            </a:r>
            <a:r>
              <a:rPr lang="en-US" sz="1800" dirty="0">
                <a:solidFill>
                  <a:srgbClr val="FFFF00"/>
                </a:solidFill>
              </a:rPr>
              <a:t>evangelism</a:t>
            </a:r>
            <a:r>
              <a:rPr lang="en-US" sz="1800" dirty="0">
                <a:solidFill>
                  <a:schemeClr val="bg1"/>
                </a:solidFill>
              </a:rPr>
              <a:t> and </a:t>
            </a:r>
            <a:r>
              <a:rPr lang="en-US" sz="1800" dirty="0">
                <a:solidFill>
                  <a:srgbClr val="FFFF00"/>
                </a:solidFill>
              </a:rPr>
              <a:t>benevolence</a:t>
            </a:r>
          </a:p>
          <a:p>
            <a:pPr algn="l" rtl="0"/>
            <a:r>
              <a:rPr lang="en-US" sz="1800" dirty="0">
                <a:solidFill>
                  <a:schemeClr val="bg1"/>
                </a:solidFill>
              </a:rPr>
              <a:t>Just as there are different patterns in alien sinners and erring Christians</a:t>
            </a:r>
          </a:p>
          <a:p>
            <a:pPr algn="l" rtl="0"/>
            <a:r>
              <a:rPr lang="en-US" sz="1800" dirty="0">
                <a:solidFill>
                  <a:schemeClr val="bg1"/>
                </a:solidFill>
              </a:rPr>
              <a:t>If we keep mixing the patterns, we will reach a erroneous conclusion</a:t>
            </a:r>
          </a:p>
          <a:p>
            <a:pPr marL="0" indent="0">
              <a:buNone/>
            </a:pPr>
            <a:endParaRPr lang="en-US" sz="1400" dirty="0">
              <a:solidFill>
                <a:schemeClr val="bg1"/>
              </a:solidFill>
            </a:endParaRPr>
          </a:p>
          <a:p>
            <a:pPr marL="0" indent="0">
              <a:buNone/>
            </a:pPr>
            <a:endParaRPr lang="en-US" sz="1400" b="0" u="none" strike="noStrike" baseline="0" dirty="0">
              <a:solidFill>
                <a:schemeClr val="bg1"/>
              </a:solidFill>
              <a:hlinkClick r:id="rId3">
                <a:extLst>
                  <a:ext uri="{A12FA001-AC4F-418D-AE19-62706E023703}">
                    <ahyp:hlinkClr xmlns:ahyp="http://schemas.microsoft.com/office/drawing/2018/hyperlinkcolor" val="tx"/>
                  </a:ext>
                </a:extLst>
              </a:hlinkClick>
            </a:endParaRPr>
          </a:p>
          <a:p>
            <a:r>
              <a:rPr lang="en-US" sz="1100" b="0" u="sng" strike="noStrike" baseline="0" dirty="0">
                <a:solidFill>
                  <a:schemeClr val="bg1"/>
                </a:solidFill>
                <a:hlinkClick r:id="rId4">
                  <a:extLst>
                    <a:ext uri="{A12FA001-AC4F-418D-AE19-62706E023703}">
                      <ahyp:hlinkClr xmlns:ahyp="http://schemas.microsoft.com/office/drawing/2018/hyperlinkcolor" val="tx"/>
                    </a:ext>
                  </a:extLst>
                </a:hlinkClick>
              </a:rPr>
              <a:t>New American Standard Bible: 1995 update</a:t>
            </a:r>
            <a:r>
              <a:rPr lang="en-US" sz="1100" b="0" u="none" strike="noStrike" baseline="0" dirty="0">
                <a:solidFill>
                  <a:schemeClr val="bg1"/>
                </a:solidFill>
                <a:hlinkClick r:id="rId4">
                  <a:extLst>
                    <a:ext uri="{A12FA001-AC4F-418D-AE19-62706E023703}">
                      <ahyp:hlinkClr xmlns:ahyp="http://schemas.microsoft.com/office/drawing/2018/hyperlinkcolor" val="tx"/>
                    </a:ext>
                  </a:extLst>
                </a:hlinkClick>
              </a:rPr>
              <a:t> </a:t>
            </a:r>
            <a:endParaRPr lang="en-US" sz="1100" b="0" u="none" strike="noStrike" baseline="0" dirty="0">
              <a:solidFill>
                <a:schemeClr val="bg1"/>
              </a:solidFill>
            </a:endParaRPr>
          </a:p>
          <a:p>
            <a:pPr lvl="1"/>
            <a:endParaRPr lang="en-US" sz="1100" baseline="30000" dirty="0">
              <a:solidFill>
                <a:schemeClr val="bg1"/>
              </a:solidFill>
            </a:endParaRPr>
          </a:p>
        </p:txBody>
      </p:sp>
    </p:spTree>
    <p:extLst>
      <p:ext uri="{BB962C8B-B14F-4D97-AF65-F5344CB8AC3E}">
        <p14:creationId xmlns:p14="http://schemas.microsoft.com/office/powerpoint/2010/main" val="42648674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a:extLst>
              <a:ext uri="{FF2B5EF4-FFF2-40B4-BE49-F238E27FC236}">
                <a16:creationId xmlns:a16="http://schemas.microsoft.com/office/drawing/2014/main" id="{362810D9-2C5A-477D-949C-C191895477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67"/>
            <a:ext cx="12191999" cy="686646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Free stock photo of antique, bible, bible study">
            <a:extLst>
              <a:ext uri="{FF2B5EF4-FFF2-40B4-BE49-F238E27FC236}">
                <a16:creationId xmlns:a16="http://schemas.microsoft.com/office/drawing/2014/main" id="{5FED4A47-E878-D6FB-C107-7D9121F8B2A1}"/>
              </a:ext>
            </a:extLst>
          </p:cNvPr>
          <p:cNvPicPr>
            <a:picLocks noChangeAspect="1" noChangeArrowheads="1"/>
          </p:cNvPicPr>
          <p:nvPr/>
        </p:nvPicPr>
        <p:blipFill rotWithShape="1">
          <a:blip r:embed="rId2">
            <a:alphaModFix amt="55000"/>
            <a:extLst>
              <a:ext uri="{28A0092B-C50C-407E-A947-70E740481C1C}">
                <a14:useLocalDpi xmlns:a14="http://schemas.microsoft.com/office/drawing/2010/main" val="0"/>
              </a:ext>
            </a:extLst>
          </a:blip>
          <a:srcRect l="4543" r="2124"/>
          <a:stretch/>
        </p:blipFill>
        <p:spPr bwMode="auto">
          <a:xfrm>
            <a:off x="20" y="-9107"/>
            <a:ext cx="1219198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986F9BF-D15C-BE97-BA7E-40FDEDB4FF4B}"/>
              </a:ext>
            </a:extLst>
          </p:cNvPr>
          <p:cNvSpPr>
            <a:spLocks noGrp="1"/>
          </p:cNvSpPr>
          <p:nvPr>
            <p:ph type="title"/>
          </p:nvPr>
        </p:nvSpPr>
        <p:spPr>
          <a:xfrm>
            <a:off x="686834" y="591344"/>
            <a:ext cx="3200400" cy="5585619"/>
          </a:xfrm>
        </p:spPr>
        <p:txBody>
          <a:bodyPr>
            <a:normAutofit/>
          </a:bodyPr>
          <a:lstStyle/>
          <a:p>
            <a:r>
              <a:rPr lang="en-US" dirty="0">
                <a:solidFill>
                  <a:srgbClr val="FFFFFF"/>
                </a:solidFill>
              </a:rPr>
              <a:t>Warren’s 9 Point Biblical Proofs of Proposition on Church Cooperation, pg. 39-90</a:t>
            </a:r>
          </a:p>
        </p:txBody>
      </p:sp>
      <p:sp>
        <p:nvSpPr>
          <p:cNvPr id="1033" name="Arc 103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089B2C7-DCFE-7F20-B788-334572A0821A}"/>
              </a:ext>
            </a:extLst>
          </p:cNvPr>
          <p:cNvSpPr>
            <a:spLocks noGrp="1"/>
          </p:cNvSpPr>
          <p:nvPr>
            <p:ph idx="1"/>
          </p:nvPr>
        </p:nvSpPr>
        <p:spPr>
          <a:xfrm>
            <a:off x="4447308" y="591344"/>
            <a:ext cx="6906491" cy="5947568"/>
          </a:xfrm>
        </p:spPr>
        <p:txBody>
          <a:bodyPr anchor="ctr">
            <a:normAutofit lnSpcReduction="10000"/>
          </a:bodyPr>
          <a:lstStyle/>
          <a:p>
            <a:r>
              <a:rPr lang="en-US" sz="2000" dirty="0">
                <a:solidFill>
                  <a:srgbClr val="FFFFFF"/>
                </a:solidFill>
              </a:rPr>
              <a:t>2 Cor. 8:1-5, 12 –  Now, brethren, we wish to make known to you the grace of God which has been given in the churches of Macedonia,  2  that in a great ordeal of affliction their abundance of joy and their deep poverty overflowed in the wealth of their liberality.  3  For I testify that according to their ability, and beyond their ability, they gave of their own accord,  4  begging us with much urging for the favor of participation in the support of the saints,  5  and this, not as we had expected, but they first gave themselves to the Lord and to us by the will of God…12  For if the readiness is present, it is acceptable according to what a person has, not according to what he does not have. </a:t>
            </a:r>
          </a:p>
          <a:p>
            <a:r>
              <a:rPr lang="en-US" sz="2000" dirty="0">
                <a:solidFill>
                  <a:srgbClr val="FFFFFF"/>
                </a:solidFill>
              </a:rPr>
              <a:t>“Now if you are going to oppose church cooperation, is this going to be the point of your opposition?”</a:t>
            </a:r>
          </a:p>
          <a:p>
            <a:r>
              <a:rPr lang="en-US" sz="2000" dirty="0">
                <a:solidFill>
                  <a:srgbClr val="FFFFFF"/>
                </a:solidFill>
              </a:rPr>
              <a:t>We support </a:t>
            </a:r>
            <a:r>
              <a:rPr lang="en-US" sz="2000" dirty="0">
                <a:solidFill>
                  <a:srgbClr val="FFFF00"/>
                </a:solidFill>
              </a:rPr>
              <a:t>scriptural</a:t>
            </a:r>
            <a:r>
              <a:rPr lang="en-US" sz="2000" dirty="0">
                <a:solidFill>
                  <a:srgbClr val="FFFFFF"/>
                </a:solidFill>
              </a:rPr>
              <a:t>, not unscriptural </a:t>
            </a:r>
            <a:r>
              <a:rPr lang="en-US" sz="2000" dirty="0">
                <a:solidFill>
                  <a:srgbClr val="FFFF00"/>
                </a:solidFill>
              </a:rPr>
              <a:t>cooperation</a:t>
            </a:r>
            <a:r>
              <a:rPr lang="en-US" sz="2000" dirty="0">
                <a:solidFill>
                  <a:srgbClr val="FFFFFF"/>
                </a:solidFill>
              </a:rPr>
              <a:t> </a:t>
            </a:r>
          </a:p>
          <a:p>
            <a:r>
              <a:rPr lang="en-US" sz="2000" dirty="0">
                <a:solidFill>
                  <a:srgbClr val="FFFFFF"/>
                </a:solidFill>
              </a:rPr>
              <a:t>2 Cor. 8:1-5, 12 is an example of scriptural cooperation</a:t>
            </a:r>
          </a:p>
          <a:p>
            <a:r>
              <a:rPr lang="en-US" sz="2000" dirty="0">
                <a:solidFill>
                  <a:srgbClr val="FFFFFF"/>
                </a:solidFill>
              </a:rPr>
              <a:t>But this passage is for benevolence not evangelism</a:t>
            </a:r>
          </a:p>
          <a:p>
            <a:r>
              <a:rPr lang="en-US" sz="2000" dirty="0">
                <a:solidFill>
                  <a:srgbClr val="FFFFFF"/>
                </a:solidFill>
              </a:rPr>
              <a:t>Again, switching the patterns will offer an unsound conclusion</a:t>
            </a:r>
          </a:p>
          <a:p>
            <a:pPr rtl="0"/>
            <a:endParaRPr lang="en-US" sz="1100" dirty="0">
              <a:solidFill>
                <a:srgbClr val="FFFFFF"/>
              </a:solidFill>
            </a:endParaRPr>
          </a:p>
          <a:p>
            <a:r>
              <a:rPr lang="en-US" sz="1100" b="0" u="none" strike="noStrike" baseline="0" dirty="0">
                <a:solidFill>
                  <a:srgbClr val="FFFFFF"/>
                </a:solidFill>
              </a:rPr>
              <a:t> </a:t>
            </a:r>
            <a:r>
              <a:rPr lang="en-US" sz="1100" b="0" u="sng" strike="noStrike" baseline="0" dirty="0">
                <a:solidFill>
                  <a:srgbClr val="FFFFFF"/>
                </a:solidFill>
                <a:hlinkClick r:id="rId3">
                  <a:extLst>
                    <a:ext uri="{A12FA001-AC4F-418D-AE19-62706E023703}">
                      <ahyp:hlinkClr xmlns:ahyp="http://schemas.microsoft.com/office/drawing/2018/hyperlinkcolor" val="tx"/>
                    </a:ext>
                  </a:extLst>
                </a:hlinkClick>
              </a:rPr>
              <a:t>New American Standard Bible: 1995 update</a:t>
            </a:r>
            <a:r>
              <a:rPr lang="en-US" sz="1100" b="0" u="none" strike="noStrike" baseline="0" dirty="0">
                <a:solidFill>
                  <a:srgbClr val="FFFFFF"/>
                </a:solidFill>
                <a:hlinkClick r:id="rId3">
                  <a:extLst>
                    <a:ext uri="{A12FA001-AC4F-418D-AE19-62706E023703}">
                      <ahyp:hlinkClr xmlns:ahyp="http://schemas.microsoft.com/office/drawing/2018/hyperlinkcolor" val="tx"/>
                    </a:ext>
                  </a:extLst>
                </a:hlinkClick>
              </a:rPr>
              <a:t> </a:t>
            </a:r>
            <a:endParaRPr lang="en-US" sz="1100" b="0" u="none" strike="noStrike" baseline="0" dirty="0">
              <a:solidFill>
                <a:srgbClr val="FFFFFF"/>
              </a:solidFill>
            </a:endParaRPr>
          </a:p>
          <a:p>
            <a:pPr lvl="1"/>
            <a:endParaRPr lang="en-US" sz="1100" baseline="30000" dirty="0">
              <a:solidFill>
                <a:srgbClr val="FFFFFF"/>
              </a:solidFill>
            </a:endParaRPr>
          </a:p>
        </p:txBody>
      </p:sp>
    </p:spTree>
    <p:extLst>
      <p:ext uri="{BB962C8B-B14F-4D97-AF65-F5344CB8AC3E}">
        <p14:creationId xmlns:p14="http://schemas.microsoft.com/office/powerpoint/2010/main" val="33120105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a:extLst>
              <a:ext uri="{FF2B5EF4-FFF2-40B4-BE49-F238E27FC236}">
                <a16:creationId xmlns:a16="http://schemas.microsoft.com/office/drawing/2014/main" id="{362810D9-2C5A-477D-949C-C191895477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67"/>
            <a:ext cx="12191999" cy="686646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Free stock photo of antique, bible, bible study">
            <a:extLst>
              <a:ext uri="{FF2B5EF4-FFF2-40B4-BE49-F238E27FC236}">
                <a16:creationId xmlns:a16="http://schemas.microsoft.com/office/drawing/2014/main" id="{5FED4A47-E878-D6FB-C107-7D9121F8B2A1}"/>
              </a:ext>
            </a:extLst>
          </p:cNvPr>
          <p:cNvPicPr>
            <a:picLocks noChangeAspect="1" noChangeArrowheads="1"/>
          </p:cNvPicPr>
          <p:nvPr/>
        </p:nvPicPr>
        <p:blipFill rotWithShape="1">
          <a:blip r:embed="rId2">
            <a:alphaModFix amt="55000"/>
            <a:extLst>
              <a:ext uri="{28A0092B-C50C-407E-A947-70E740481C1C}">
                <a14:useLocalDpi xmlns:a14="http://schemas.microsoft.com/office/drawing/2010/main" val="0"/>
              </a:ext>
            </a:extLst>
          </a:blip>
          <a:srcRect l="4543" r="2124"/>
          <a:stretch/>
        </p:blipFill>
        <p:spPr bwMode="auto">
          <a:xfrm>
            <a:off x="20" y="-9107"/>
            <a:ext cx="1219198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986F9BF-D15C-BE97-BA7E-40FDEDB4FF4B}"/>
              </a:ext>
            </a:extLst>
          </p:cNvPr>
          <p:cNvSpPr>
            <a:spLocks noGrp="1"/>
          </p:cNvSpPr>
          <p:nvPr>
            <p:ph type="title"/>
          </p:nvPr>
        </p:nvSpPr>
        <p:spPr>
          <a:xfrm>
            <a:off x="686834" y="591344"/>
            <a:ext cx="3200400" cy="5585619"/>
          </a:xfrm>
        </p:spPr>
        <p:txBody>
          <a:bodyPr>
            <a:normAutofit/>
          </a:bodyPr>
          <a:lstStyle/>
          <a:p>
            <a:r>
              <a:rPr lang="en-US" dirty="0">
                <a:solidFill>
                  <a:srgbClr val="FFFFFF"/>
                </a:solidFill>
              </a:rPr>
              <a:t>Warren’s 9 Point Biblical Proofs of Proposition on Church Cooperation, pg. 39-90</a:t>
            </a:r>
          </a:p>
        </p:txBody>
      </p:sp>
      <p:sp>
        <p:nvSpPr>
          <p:cNvPr id="1033" name="Arc 103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089B2C7-DCFE-7F20-B788-334572A0821A}"/>
              </a:ext>
            </a:extLst>
          </p:cNvPr>
          <p:cNvSpPr>
            <a:spLocks noGrp="1"/>
          </p:cNvSpPr>
          <p:nvPr>
            <p:ph idx="1"/>
          </p:nvPr>
        </p:nvSpPr>
        <p:spPr>
          <a:xfrm>
            <a:off x="4447308" y="591344"/>
            <a:ext cx="7359210" cy="5947568"/>
          </a:xfrm>
        </p:spPr>
        <p:txBody>
          <a:bodyPr anchor="ctr">
            <a:normAutofit fontScale="92500" lnSpcReduction="20000"/>
          </a:bodyPr>
          <a:lstStyle/>
          <a:p>
            <a:pPr rtl="0"/>
            <a:r>
              <a:rPr lang="en-US" sz="2000" i="1" dirty="0">
                <a:solidFill>
                  <a:srgbClr val="FFFFFF"/>
                </a:solidFill>
              </a:rPr>
              <a:t>Rom. 15:26-28 – </a:t>
            </a:r>
            <a:r>
              <a:rPr lang="en-US" sz="2000" dirty="0">
                <a:solidFill>
                  <a:srgbClr val="FFFFFF"/>
                </a:solidFill>
              </a:rPr>
              <a:t>For Macedonia and Achaia have been pleased to make a contribution for the poor among the saints in Jerusalem.  27  Yes, they were pleased </a:t>
            </a:r>
            <a:r>
              <a:rPr lang="en-US" sz="2000" i="1" dirty="0">
                <a:solidFill>
                  <a:srgbClr val="FFFFFF"/>
                </a:solidFill>
              </a:rPr>
              <a:t>to do so, and they are indebted to them. For if the Gentiles have shared in their spiritual things, they are indebted to minister to them also in material things.  </a:t>
            </a:r>
            <a:r>
              <a:rPr lang="en-US" sz="2000" dirty="0">
                <a:solidFill>
                  <a:srgbClr val="FFFFFF"/>
                </a:solidFill>
              </a:rPr>
              <a:t>28  Therefore, when I have finished this, and have put my seal on this fruit of theirs, I will go on by way of you to Spain. </a:t>
            </a:r>
          </a:p>
          <a:p>
            <a:pPr rtl="0"/>
            <a:r>
              <a:rPr lang="en-US" sz="2000" dirty="0">
                <a:solidFill>
                  <a:srgbClr val="FFFFFF"/>
                </a:solidFill>
              </a:rPr>
              <a:t>“I’ll not take time to read all the passage…but in this passage we find that the churches of Macedonia had given out of their ‘deep poverty’ so that the ‘poor among the saints’ in Jerusalem (Compare Romans 15:26-28) might be assisted.  I believe this passage authorizes a church to assist other churches or individuals in physical matters. </a:t>
            </a:r>
            <a:r>
              <a:rPr lang="en-US" sz="2000" dirty="0">
                <a:solidFill>
                  <a:srgbClr val="FFFF00"/>
                </a:solidFill>
              </a:rPr>
              <a:t>I believe it also authorizes such assistance in spiritual matters also, but that is another point.”</a:t>
            </a:r>
          </a:p>
          <a:p>
            <a:pPr rtl="0"/>
            <a:r>
              <a:rPr lang="en-US" sz="2000" dirty="0">
                <a:solidFill>
                  <a:srgbClr val="FFFFFF"/>
                </a:solidFill>
              </a:rPr>
              <a:t>“I believe” is far different from proving from the bible it is right</a:t>
            </a:r>
          </a:p>
          <a:p>
            <a:pPr rtl="0"/>
            <a:r>
              <a:rPr lang="en-US" sz="2000" dirty="0">
                <a:solidFill>
                  <a:srgbClr val="FFFFFF"/>
                </a:solidFill>
              </a:rPr>
              <a:t>This passage deals with </a:t>
            </a:r>
            <a:r>
              <a:rPr lang="en-US" sz="2000" dirty="0">
                <a:solidFill>
                  <a:srgbClr val="FFFF00"/>
                </a:solidFill>
              </a:rPr>
              <a:t>benevolence not evangelism</a:t>
            </a:r>
          </a:p>
          <a:p>
            <a:pPr rtl="0"/>
            <a:r>
              <a:rPr lang="en-US" sz="2000" dirty="0">
                <a:solidFill>
                  <a:srgbClr val="FFFFFF"/>
                </a:solidFill>
              </a:rPr>
              <a:t>Again, he is mixing the pattern between benevolence &amp; evangelism</a:t>
            </a:r>
          </a:p>
          <a:p>
            <a:pPr rtl="0"/>
            <a:r>
              <a:rPr lang="en-US" sz="2000" dirty="0">
                <a:solidFill>
                  <a:srgbClr val="FFFFFF"/>
                </a:solidFill>
              </a:rPr>
              <a:t>Why can’t we teach alien saints to just repent and pray for ROS</a:t>
            </a:r>
          </a:p>
          <a:p>
            <a:pPr rtl="0"/>
            <a:r>
              <a:rPr lang="en-US" sz="2000" dirty="0">
                <a:solidFill>
                  <a:srgbClr val="FFFFFF"/>
                </a:solidFill>
              </a:rPr>
              <a:t>Because that is switching the patterns, just like he is doing</a:t>
            </a:r>
          </a:p>
          <a:p>
            <a:pPr rtl="0"/>
            <a:endParaRPr lang="en-US" sz="2000" dirty="0">
              <a:solidFill>
                <a:srgbClr val="FFFFFF"/>
              </a:solidFill>
            </a:endParaRPr>
          </a:p>
          <a:p>
            <a:pPr rtl="0"/>
            <a:endParaRPr lang="en-US" sz="1100" dirty="0">
              <a:solidFill>
                <a:srgbClr val="FFFFFF"/>
              </a:solidFill>
            </a:endParaRPr>
          </a:p>
          <a:p>
            <a:r>
              <a:rPr lang="en-US" sz="1100" b="0" i="0" u="none" strike="noStrike" baseline="0" dirty="0">
                <a:solidFill>
                  <a:srgbClr val="FFFFFF"/>
                </a:solidFill>
              </a:rPr>
              <a:t> </a:t>
            </a:r>
            <a:r>
              <a:rPr lang="en-US" sz="1100" b="0" i="1" u="sng" strike="noStrike" baseline="0" dirty="0">
                <a:solidFill>
                  <a:srgbClr val="FFFFFF"/>
                </a:solidFill>
                <a:hlinkClick r:id="rId3">
                  <a:extLst>
                    <a:ext uri="{A12FA001-AC4F-418D-AE19-62706E023703}">
                      <ahyp:hlinkClr xmlns:ahyp="http://schemas.microsoft.com/office/drawing/2018/hyperlinkcolor" val="tx"/>
                    </a:ext>
                  </a:extLst>
                </a:hlinkClick>
              </a:rPr>
              <a:t>New American Standard Bible: 1995 update</a:t>
            </a:r>
            <a:r>
              <a:rPr lang="en-US" sz="1100" b="0" i="0" u="none" strike="noStrike" baseline="0" dirty="0">
                <a:solidFill>
                  <a:srgbClr val="FFFFFF"/>
                </a:solidFill>
                <a:hlinkClick r:id="rId3">
                  <a:extLst>
                    <a:ext uri="{A12FA001-AC4F-418D-AE19-62706E023703}">
                      <ahyp:hlinkClr xmlns:ahyp="http://schemas.microsoft.com/office/drawing/2018/hyperlinkcolor" val="tx"/>
                    </a:ext>
                  </a:extLst>
                </a:hlinkClick>
              </a:rPr>
              <a:t> </a:t>
            </a:r>
            <a:endParaRPr lang="en-US" sz="1100" b="0" i="0" u="none" strike="noStrike" baseline="0" dirty="0">
              <a:solidFill>
                <a:srgbClr val="FFFFFF"/>
              </a:solidFill>
            </a:endParaRPr>
          </a:p>
          <a:p>
            <a:pPr lvl="1"/>
            <a:endParaRPr lang="en-US" sz="1100" i="1" baseline="30000" dirty="0">
              <a:solidFill>
                <a:srgbClr val="FFFFFF"/>
              </a:solidFill>
            </a:endParaRPr>
          </a:p>
        </p:txBody>
      </p:sp>
    </p:spTree>
    <p:extLst>
      <p:ext uri="{BB962C8B-B14F-4D97-AF65-F5344CB8AC3E}">
        <p14:creationId xmlns:p14="http://schemas.microsoft.com/office/powerpoint/2010/main" val="42396180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a:extLst>
              <a:ext uri="{FF2B5EF4-FFF2-40B4-BE49-F238E27FC236}">
                <a16:creationId xmlns:a16="http://schemas.microsoft.com/office/drawing/2014/main" id="{362810D9-2C5A-477D-949C-C191895477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67"/>
            <a:ext cx="12191999" cy="686646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Free stock photo of antique, bible, bible study">
            <a:extLst>
              <a:ext uri="{FF2B5EF4-FFF2-40B4-BE49-F238E27FC236}">
                <a16:creationId xmlns:a16="http://schemas.microsoft.com/office/drawing/2014/main" id="{63C4E818-607C-55E6-2B1E-308509DCEE01}"/>
              </a:ext>
            </a:extLst>
          </p:cNvPr>
          <p:cNvPicPr>
            <a:picLocks noChangeAspect="1" noChangeArrowheads="1"/>
          </p:cNvPicPr>
          <p:nvPr/>
        </p:nvPicPr>
        <p:blipFill rotWithShape="1">
          <a:blip r:embed="rId2">
            <a:alphaModFix amt="55000"/>
            <a:extLst>
              <a:ext uri="{28A0092B-C50C-407E-A947-70E740481C1C}">
                <a14:useLocalDpi xmlns:a14="http://schemas.microsoft.com/office/drawing/2010/main" val="0"/>
              </a:ext>
            </a:extLst>
          </a:blip>
          <a:srcRect l="4543" r="2124"/>
          <a:stretch/>
        </p:blipFill>
        <p:spPr bwMode="auto">
          <a:xfrm>
            <a:off x="20" y="-9107"/>
            <a:ext cx="1219198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986F9BF-D15C-BE97-BA7E-40FDEDB4FF4B}"/>
              </a:ext>
            </a:extLst>
          </p:cNvPr>
          <p:cNvSpPr>
            <a:spLocks noGrp="1"/>
          </p:cNvSpPr>
          <p:nvPr>
            <p:ph type="title"/>
          </p:nvPr>
        </p:nvSpPr>
        <p:spPr>
          <a:xfrm>
            <a:off x="686834" y="591344"/>
            <a:ext cx="3200400" cy="5585619"/>
          </a:xfrm>
        </p:spPr>
        <p:txBody>
          <a:bodyPr>
            <a:normAutofit/>
          </a:bodyPr>
          <a:lstStyle/>
          <a:p>
            <a:r>
              <a:rPr lang="en-US" dirty="0">
                <a:solidFill>
                  <a:srgbClr val="FFFFFF"/>
                </a:solidFill>
              </a:rPr>
              <a:t>Warren’s 9 Point Biblical Proofs of Proposition on Church Cooperation, pg. 39-90</a:t>
            </a:r>
          </a:p>
        </p:txBody>
      </p:sp>
      <p:sp>
        <p:nvSpPr>
          <p:cNvPr id="2057" name="Arc 2056">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089B2C7-DCFE-7F20-B788-334572A0821A}"/>
              </a:ext>
            </a:extLst>
          </p:cNvPr>
          <p:cNvSpPr>
            <a:spLocks noGrp="1"/>
          </p:cNvSpPr>
          <p:nvPr>
            <p:ph idx="1"/>
          </p:nvPr>
        </p:nvSpPr>
        <p:spPr>
          <a:xfrm>
            <a:off x="4447308" y="591344"/>
            <a:ext cx="6906491" cy="5947568"/>
          </a:xfrm>
        </p:spPr>
        <p:txBody>
          <a:bodyPr anchor="ctr">
            <a:normAutofit fontScale="92500" lnSpcReduction="20000"/>
          </a:bodyPr>
          <a:lstStyle/>
          <a:p>
            <a:pPr rtl="0"/>
            <a:r>
              <a:rPr lang="en-US" sz="2000" dirty="0">
                <a:solidFill>
                  <a:srgbClr val="FFFFFF"/>
                </a:solidFill>
              </a:rPr>
              <a:t>Acts 15:23-32 and they sent this letter by them, “The apostles and the brethren who are elders, to the brethren in Antioch and Syria and Cilicia who are from the Gentiles, greetings.  24  “Since we have heard that some of our number to whom we gave no instruction have disturbed you with </a:t>
            </a:r>
            <a:r>
              <a:rPr lang="en-US" sz="2000" i="1" dirty="0">
                <a:solidFill>
                  <a:srgbClr val="FFFFFF"/>
                </a:solidFill>
              </a:rPr>
              <a:t>their words, unsettling your souls,  </a:t>
            </a:r>
            <a:r>
              <a:rPr lang="en-US" sz="2000" dirty="0">
                <a:solidFill>
                  <a:srgbClr val="FFFFFF"/>
                </a:solidFill>
              </a:rPr>
              <a:t>25  it seemed good to us, having become of one mind, to select men to send to you with our beloved Barnabas and Paul,  26  men who have risked their lives for the name of our Lord Jesus Christ.  27  “Therefore we have sent Judas and Silas, who themselves will also report the same things by word </a:t>
            </a:r>
            <a:r>
              <a:rPr lang="en-US" sz="2000" i="1" dirty="0">
                <a:solidFill>
                  <a:srgbClr val="FFFFFF"/>
                </a:solidFill>
              </a:rPr>
              <a:t>of mouth.  </a:t>
            </a:r>
            <a:r>
              <a:rPr lang="en-US" sz="2000" dirty="0">
                <a:solidFill>
                  <a:srgbClr val="FFFFFF"/>
                </a:solidFill>
              </a:rPr>
              <a:t>28  “For it seemed good to the Holy Spirit and to us to lay upon you no greater burden than these essentials:  …30  So when they were sent away, they went down to Antioch; and having gathered the congregation together, they delivered the letter.</a:t>
            </a:r>
            <a:r>
              <a:rPr lang="en-US" sz="2000" b="1" dirty="0">
                <a:solidFill>
                  <a:srgbClr val="FFFFFF"/>
                </a:solidFill>
              </a:rPr>
              <a:t>  </a:t>
            </a:r>
            <a:r>
              <a:rPr lang="en-US" sz="2000" dirty="0">
                <a:solidFill>
                  <a:srgbClr val="FFFFFF"/>
                </a:solidFill>
              </a:rPr>
              <a:t>31  When they had read it, they rejoiced because of its encouragement.  32  Judas and Silas, also being prophets themselves, encouraged and strengthened the brethren with a lengthy message. </a:t>
            </a:r>
          </a:p>
          <a:p>
            <a:pPr rtl="0"/>
            <a:r>
              <a:rPr lang="en-US" sz="2000" dirty="0">
                <a:solidFill>
                  <a:srgbClr val="FFFFFF"/>
                </a:solidFill>
              </a:rPr>
              <a:t>We only </a:t>
            </a:r>
            <a:r>
              <a:rPr lang="en-US" sz="2000" dirty="0">
                <a:solidFill>
                  <a:srgbClr val="FFFF00"/>
                </a:solidFill>
              </a:rPr>
              <a:t>oppose unscriptural cooperation</a:t>
            </a:r>
          </a:p>
          <a:p>
            <a:pPr rtl="0"/>
            <a:r>
              <a:rPr lang="en-US" sz="2000" dirty="0">
                <a:solidFill>
                  <a:srgbClr val="FFFFFF"/>
                </a:solidFill>
              </a:rPr>
              <a:t>This passage shows churches may share teaching, so do we</a:t>
            </a:r>
          </a:p>
          <a:p>
            <a:pPr rtl="0"/>
            <a:r>
              <a:rPr lang="en-US" sz="2000" dirty="0">
                <a:solidFill>
                  <a:srgbClr val="FFFFFF"/>
                </a:solidFill>
              </a:rPr>
              <a:t>Again, he is switching between benevolence and evangelism</a:t>
            </a:r>
          </a:p>
          <a:p>
            <a:pPr rtl="0"/>
            <a:r>
              <a:rPr lang="en-US" sz="2000" dirty="0">
                <a:solidFill>
                  <a:srgbClr val="FFFFFF"/>
                </a:solidFill>
              </a:rPr>
              <a:t>This passage properly shows cooperation in sharing gospel</a:t>
            </a:r>
          </a:p>
          <a:p>
            <a:pPr rtl="0"/>
            <a:r>
              <a:rPr lang="en-US" sz="2000" dirty="0">
                <a:solidFill>
                  <a:srgbClr val="FFFFFF"/>
                </a:solidFill>
              </a:rPr>
              <a:t>We support that, just not unscriptural cooperation </a:t>
            </a:r>
          </a:p>
          <a:p>
            <a:pPr rtl="0"/>
            <a:endParaRPr lang="en-US" sz="1100" dirty="0">
              <a:solidFill>
                <a:srgbClr val="FFFFFF"/>
              </a:solidFill>
            </a:endParaRPr>
          </a:p>
          <a:p>
            <a:r>
              <a:rPr lang="en-US" sz="1100" b="0" i="1" u="sng" strike="noStrike" baseline="0" dirty="0">
                <a:solidFill>
                  <a:srgbClr val="FFFFFF"/>
                </a:solidFill>
                <a:hlinkClick r:id="rId3">
                  <a:extLst>
                    <a:ext uri="{A12FA001-AC4F-418D-AE19-62706E023703}">
                      <ahyp:hlinkClr xmlns:ahyp="http://schemas.microsoft.com/office/drawing/2018/hyperlinkcolor" val="tx"/>
                    </a:ext>
                  </a:extLst>
                </a:hlinkClick>
              </a:rPr>
              <a:t>New American Standard Bible: 1995 update</a:t>
            </a:r>
            <a:r>
              <a:rPr lang="en-US" sz="1100" b="0" i="0" u="none" strike="noStrike" baseline="0" dirty="0">
                <a:solidFill>
                  <a:srgbClr val="FFFFFF"/>
                </a:solidFill>
                <a:hlinkClick r:id="rId3">
                  <a:extLst>
                    <a:ext uri="{A12FA001-AC4F-418D-AE19-62706E023703}">
                      <ahyp:hlinkClr xmlns:ahyp="http://schemas.microsoft.com/office/drawing/2018/hyperlinkcolor" val="tx"/>
                    </a:ext>
                  </a:extLst>
                </a:hlinkClick>
              </a:rPr>
              <a:t> </a:t>
            </a:r>
            <a:endParaRPr lang="en-US" sz="1100" b="0" i="0" u="none" strike="noStrike" baseline="0" dirty="0">
              <a:solidFill>
                <a:srgbClr val="FFFFFF"/>
              </a:solidFill>
            </a:endParaRPr>
          </a:p>
          <a:p>
            <a:pPr lvl="1"/>
            <a:endParaRPr lang="en-US" sz="1100" i="1" baseline="30000" dirty="0">
              <a:solidFill>
                <a:srgbClr val="FFFFFF"/>
              </a:solidFill>
            </a:endParaRPr>
          </a:p>
        </p:txBody>
      </p:sp>
    </p:spTree>
    <p:extLst>
      <p:ext uri="{BB962C8B-B14F-4D97-AF65-F5344CB8AC3E}">
        <p14:creationId xmlns:p14="http://schemas.microsoft.com/office/powerpoint/2010/main" val="40059357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86F9BF-D15C-BE97-BA7E-40FDEDB4FF4B}"/>
              </a:ext>
            </a:extLst>
          </p:cNvPr>
          <p:cNvSpPr>
            <a:spLocks noGrp="1"/>
          </p:cNvSpPr>
          <p:nvPr>
            <p:ph type="title"/>
          </p:nvPr>
        </p:nvSpPr>
        <p:spPr>
          <a:xfrm>
            <a:off x="4546602" y="169106"/>
            <a:ext cx="7475069" cy="1323439"/>
          </a:xfrm>
        </p:spPr>
        <p:txBody>
          <a:bodyPr anchor="t">
            <a:normAutofit fontScale="90000"/>
          </a:bodyPr>
          <a:lstStyle/>
          <a:p>
            <a:r>
              <a:rPr lang="en-US" sz="3400" dirty="0">
                <a:solidFill>
                  <a:schemeClr val="bg1"/>
                </a:solidFill>
              </a:rPr>
              <a:t>Warren’s 9 Point Biblical Proofs of Proposition on Church Cooperation, pg. 39-90</a:t>
            </a:r>
          </a:p>
        </p:txBody>
      </p:sp>
      <p:pic>
        <p:nvPicPr>
          <p:cNvPr id="4" name="Picture 2">
            <a:extLst>
              <a:ext uri="{FF2B5EF4-FFF2-40B4-BE49-F238E27FC236}">
                <a16:creationId xmlns:a16="http://schemas.microsoft.com/office/drawing/2014/main" id="{DF2546F7-2993-3C2E-774B-9F2B196AF2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80"/>
          <a:stretch/>
        </p:blipFill>
        <p:spPr bwMode="auto">
          <a:xfrm>
            <a:off x="20" y="10"/>
            <a:ext cx="4546582"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noFill/>
          <a:effectLst/>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2" name="Freeform: Shape 11">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1089B2C7-DCFE-7F20-B788-334572A0821A}"/>
              </a:ext>
            </a:extLst>
          </p:cNvPr>
          <p:cNvSpPr>
            <a:spLocks noGrp="1"/>
          </p:cNvSpPr>
          <p:nvPr>
            <p:ph idx="1"/>
          </p:nvPr>
        </p:nvSpPr>
        <p:spPr>
          <a:xfrm>
            <a:off x="4760258" y="1356851"/>
            <a:ext cx="7351059" cy="5501149"/>
          </a:xfrm>
        </p:spPr>
        <p:txBody>
          <a:bodyPr>
            <a:noAutofit/>
          </a:bodyPr>
          <a:lstStyle/>
          <a:p>
            <a:pPr marL="0" indent="0">
              <a:buNone/>
            </a:pPr>
            <a:r>
              <a:rPr lang="en-US" sz="2000" dirty="0">
                <a:solidFill>
                  <a:schemeClr val="bg1"/>
                </a:solidFill>
              </a:rPr>
              <a:t>6. “Another church may give assistance to the church to aid it in the accomplishing of this specific work.”</a:t>
            </a:r>
          </a:p>
          <a:p>
            <a:r>
              <a:rPr lang="en-US" sz="2000" dirty="0">
                <a:solidFill>
                  <a:schemeClr val="bg1"/>
                </a:solidFill>
              </a:rPr>
              <a:t>Warren makes six subpoints of this 6</a:t>
            </a:r>
            <a:r>
              <a:rPr lang="en-US" sz="2000" baseline="30000" dirty="0">
                <a:solidFill>
                  <a:schemeClr val="bg1"/>
                </a:solidFill>
              </a:rPr>
              <a:t>th</a:t>
            </a:r>
            <a:r>
              <a:rPr lang="en-US" sz="2000" dirty="0">
                <a:solidFill>
                  <a:schemeClr val="bg1"/>
                </a:solidFill>
              </a:rPr>
              <a:t> proof</a:t>
            </a:r>
          </a:p>
          <a:p>
            <a:pPr marL="914400" lvl="1" indent="-457200">
              <a:buFont typeface="+mj-lt"/>
              <a:buAutoNum type="arabicPeriod"/>
            </a:pPr>
            <a:r>
              <a:rPr lang="en-US" sz="1600" dirty="0">
                <a:solidFill>
                  <a:schemeClr val="bg1"/>
                </a:solidFill>
              </a:rPr>
              <a:t>The assistance which one church may give to another church may involve physical needs.</a:t>
            </a:r>
          </a:p>
          <a:p>
            <a:pPr lvl="2"/>
            <a:r>
              <a:rPr lang="en-US" sz="1400" dirty="0">
                <a:solidFill>
                  <a:srgbClr val="FFFF00"/>
                </a:solidFill>
              </a:rPr>
              <a:t>Yes, churches can cooperate in benevolence</a:t>
            </a:r>
          </a:p>
          <a:p>
            <a:pPr marL="914400" lvl="1" indent="-457200">
              <a:buFont typeface="+mj-lt"/>
              <a:buAutoNum type="arabicPeriod"/>
            </a:pPr>
            <a:r>
              <a:rPr lang="en-US" sz="1600" dirty="0">
                <a:solidFill>
                  <a:schemeClr val="bg1"/>
                </a:solidFill>
              </a:rPr>
              <a:t>The assistance which one church may give to another church may involve spiritual matters.</a:t>
            </a:r>
          </a:p>
          <a:p>
            <a:pPr lvl="2"/>
            <a:r>
              <a:rPr lang="en-US" sz="1400" dirty="0">
                <a:solidFill>
                  <a:srgbClr val="FFFF00"/>
                </a:solidFill>
              </a:rPr>
              <a:t>Yes, can cooperate in  evangelism</a:t>
            </a:r>
          </a:p>
          <a:p>
            <a:pPr marL="914400" lvl="1" indent="-457200">
              <a:buFont typeface="+mj-lt"/>
              <a:buAutoNum type="arabicPeriod"/>
            </a:pPr>
            <a:r>
              <a:rPr lang="en-US" sz="1600" dirty="0">
                <a:solidFill>
                  <a:schemeClr val="bg1"/>
                </a:solidFill>
              </a:rPr>
              <a:t>Church cooperation may involve various situations or conditions of churches.</a:t>
            </a:r>
          </a:p>
          <a:p>
            <a:pPr lvl="2"/>
            <a:r>
              <a:rPr lang="en-US" sz="1200" dirty="0">
                <a:solidFill>
                  <a:srgbClr val="FFFF00"/>
                </a:solidFill>
              </a:rPr>
              <a:t>We will consider the 6 subpoints on next 5 sides</a:t>
            </a:r>
          </a:p>
          <a:p>
            <a:r>
              <a:rPr lang="en-US" sz="2000" dirty="0">
                <a:solidFill>
                  <a:schemeClr val="bg1"/>
                </a:solidFill>
              </a:rPr>
              <a:t>The subpoints show how he switches the patterns</a:t>
            </a:r>
          </a:p>
          <a:p>
            <a:r>
              <a:rPr lang="en-US" sz="2000" dirty="0">
                <a:solidFill>
                  <a:schemeClr val="bg1"/>
                </a:solidFill>
              </a:rPr>
              <a:t>He goes seamlessly between benevolence and evangelism</a:t>
            </a:r>
          </a:p>
          <a:p>
            <a:r>
              <a:rPr lang="en-US" sz="2000" dirty="0">
                <a:solidFill>
                  <a:schemeClr val="bg1"/>
                </a:solidFill>
              </a:rPr>
              <a:t>He needs to confuse the patterns to make his proofs agree with what “I believe”</a:t>
            </a:r>
          </a:p>
          <a:p>
            <a:r>
              <a:rPr lang="en-US" sz="2000" dirty="0">
                <a:solidFill>
                  <a:schemeClr val="bg1"/>
                </a:solidFill>
              </a:rPr>
              <a:t>If he does that with benevolence/evangelism why not in plan of salvation and teach the sinners pray for remission of sins?</a:t>
            </a:r>
          </a:p>
          <a:p>
            <a:pPr lvl="1"/>
            <a:endParaRPr lang="en-US" sz="1600" dirty="0">
              <a:solidFill>
                <a:schemeClr val="bg1"/>
              </a:solidFill>
            </a:endParaRPr>
          </a:p>
          <a:p>
            <a:pPr lvl="1"/>
            <a:endParaRPr lang="en-US" sz="1800" i="1" baseline="30000" dirty="0">
              <a:solidFill>
                <a:schemeClr val="bg1"/>
              </a:solidFill>
            </a:endParaRPr>
          </a:p>
        </p:txBody>
      </p:sp>
    </p:spTree>
    <p:extLst>
      <p:ext uri="{BB962C8B-B14F-4D97-AF65-F5344CB8AC3E}">
        <p14:creationId xmlns:p14="http://schemas.microsoft.com/office/powerpoint/2010/main" val="11985116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86F9BF-D15C-BE97-BA7E-40FDEDB4FF4B}"/>
              </a:ext>
            </a:extLst>
          </p:cNvPr>
          <p:cNvSpPr>
            <a:spLocks noGrp="1"/>
          </p:cNvSpPr>
          <p:nvPr>
            <p:ph type="title"/>
          </p:nvPr>
        </p:nvSpPr>
        <p:spPr>
          <a:xfrm>
            <a:off x="4546602" y="169106"/>
            <a:ext cx="7475069" cy="1323439"/>
          </a:xfrm>
        </p:spPr>
        <p:txBody>
          <a:bodyPr anchor="t">
            <a:normAutofit fontScale="90000"/>
          </a:bodyPr>
          <a:lstStyle/>
          <a:p>
            <a:r>
              <a:rPr lang="en-US" sz="3400" dirty="0">
                <a:solidFill>
                  <a:schemeClr val="bg1"/>
                </a:solidFill>
              </a:rPr>
              <a:t>Warren’s 9 Point Biblical Proofs of Proposition on Church Cooperation, pg. 39-90</a:t>
            </a:r>
          </a:p>
        </p:txBody>
      </p:sp>
      <p:pic>
        <p:nvPicPr>
          <p:cNvPr id="4" name="Picture 2">
            <a:extLst>
              <a:ext uri="{FF2B5EF4-FFF2-40B4-BE49-F238E27FC236}">
                <a16:creationId xmlns:a16="http://schemas.microsoft.com/office/drawing/2014/main" id="{DF2546F7-2993-3C2E-774B-9F2B196AF2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80"/>
          <a:stretch/>
        </p:blipFill>
        <p:spPr bwMode="auto">
          <a:xfrm>
            <a:off x="20" y="10"/>
            <a:ext cx="4546582"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noFill/>
          <a:effectLst/>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2" name="Freeform: Shape 11">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1089B2C7-DCFE-7F20-B788-334572A0821A}"/>
              </a:ext>
            </a:extLst>
          </p:cNvPr>
          <p:cNvSpPr>
            <a:spLocks noGrp="1"/>
          </p:cNvSpPr>
          <p:nvPr>
            <p:ph idx="1"/>
          </p:nvPr>
        </p:nvSpPr>
        <p:spPr>
          <a:xfrm>
            <a:off x="4760259" y="1356851"/>
            <a:ext cx="7431742" cy="5501149"/>
          </a:xfrm>
        </p:spPr>
        <p:txBody>
          <a:bodyPr>
            <a:noAutofit/>
          </a:bodyPr>
          <a:lstStyle/>
          <a:p>
            <a:r>
              <a:rPr lang="en-US" sz="2000" dirty="0">
                <a:solidFill>
                  <a:schemeClr val="bg1"/>
                </a:solidFill>
              </a:rPr>
              <a:t>Warren’s Point #6, subpoint #3, sub-subpoint #3</a:t>
            </a:r>
          </a:p>
          <a:p>
            <a:pPr marL="0" indent="0">
              <a:buNone/>
            </a:pPr>
            <a:r>
              <a:rPr lang="en-US" sz="2000" dirty="0">
                <a:solidFill>
                  <a:schemeClr val="bg1"/>
                </a:solidFill>
              </a:rPr>
              <a:t>3.  “Church cooperation may involve various situations or conditions of churches.”</a:t>
            </a:r>
          </a:p>
          <a:p>
            <a:pPr marL="800100" lvl="1" indent="-342900">
              <a:buFont typeface="+mj-lt"/>
              <a:buAutoNum type="arabicPeriod"/>
            </a:pPr>
            <a:r>
              <a:rPr lang="en-US" sz="1800" dirty="0">
                <a:solidFill>
                  <a:schemeClr val="bg1"/>
                </a:solidFill>
              </a:rPr>
              <a:t>“First, assistance may be given to a church which is not an ‘object of charity’.”</a:t>
            </a:r>
          </a:p>
          <a:p>
            <a:pPr marL="800100" lvl="1" indent="-342900">
              <a:buFont typeface="+mj-lt"/>
              <a:buAutoNum type="arabicPeriod"/>
            </a:pPr>
            <a:r>
              <a:rPr lang="en-US" sz="1800" dirty="0">
                <a:solidFill>
                  <a:schemeClr val="bg1"/>
                </a:solidFill>
              </a:rPr>
              <a:t>“Second, this assistance may be given by a church with very little power to give, one that is in ‘deep poverty’, to one with more power to give.”</a:t>
            </a:r>
          </a:p>
          <a:p>
            <a:r>
              <a:rPr lang="en-US" sz="2200" dirty="0">
                <a:solidFill>
                  <a:schemeClr val="bg1"/>
                </a:solidFill>
              </a:rPr>
              <a:t>He uses Rom. 15:26 to prove the sub-sub points above.</a:t>
            </a:r>
          </a:p>
          <a:p>
            <a:r>
              <a:rPr lang="en-US" sz="2200" dirty="0">
                <a:solidFill>
                  <a:schemeClr val="bg1"/>
                </a:solidFill>
              </a:rPr>
              <a:t>His eisegesis of the passage follows</a:t>
            </a:r>
          </a:p>
          <a:p>
            <a:pPr lvl="1"/>
            <a:r>
              <a:rPr lang="en-US" sz="1800" dirty="0">
                <a:solidFill>
                  <a:schemeClr val="bg1"/>
                </a:solidFill>
              </a:rPr>
              <a:t>“Note the expression …‘poor among the saints’. This shows that in the church at Jerusalem, some of the saints there were poor and some of them were not poor.  The church there had some power to give</a:t>
            </a:r>
            <a:br>
              <a:rPr lang="en-US" sz="1800" dirty="0">
                <a:solidFill>
                  <a:schemeClr val="bg1"/>
                </a:solidFill>
              </a:rPr>
            </a:br>
            <a:r>
              <a:rPr lang="en-US" sz="1800" dirty="0">
                <a:solidFill>
                  <a:srgbClr val="FFFF00"/>
                </a:solidFill>
              </a:rPr>
              <a:t>“There is nothing in the bible to indicate that there were any saints in Macedonia who were not poor.”</a:t>
            </a:r>
          </a:p>
          <a:p>
            <a:r>
              <a:rPr lang="en-US" sz="2200" dirty="0">
                <a:solidFill>
                  <a:schemeClr val="bg1"/>
                </a:solidFill>
              </a:rPr>
              <a:t>We read that passage.  Did you find that there?</a:t>
            </a:r>
          </a:p>
          <a:p>
            <a:r>
              <a:rPr lang="en-US" sz="2200" dirty="0">
                <a:solidFill>
                  <a:schemeClr val="bg1"/>
                </a:solidFill>
              </a:rPr>
              <a:t>The bible doesn’t say some of them were not poor.</a:t>
            </a:r>
          </a:p>
        </p:txBody>
      </p:sp>
    </p:spTree>
    <p:extLst>
      <p:ext uri="{BB962C8B-B14F-4D97-AF65-F5344CB8AC3E}">
        <p14:creationId xmlns:p14="http://schemas.microsoft.com/office/powerpoint/2010/main" val="39965417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86F9BF-D15C-BE97-BA7E-40FDEDB4FF4B}"/>
              </a:ext>
            </a:extLst>
          </p:cNvPr>
          <p:cNvSpPr>
            <a:spLocks noGrp="1"/>
          </p:cNvSpPr>
          <p:nvPr>
            <p:ph type="title"/>
          </p:nvPr>
        </p:nvSpPr>
        <p:spPr>
          <a:xfrm>
            <a:off x="4546602" y="169106"/>
            <a:ext cx="7475069" cy="1323439"/>
          </a:xfrm>
        </p:spPr>
        <p:txBody>
          <a:bodyPr anchor="t">
            <a:normAutofit fontScale="90000"/>
          </a:bodyPr>
          <a:lstStyle/>
          <a:p>
            <a:r>
              <a:rPr lang="en-US" sz="3400" dirty="0">
                <a:solidFill>
                  <a:schemeClr val="bg1"/>
                </a:solidFill>
              </a:rPr>
              <a:t>Warren’s 9 Point Biblical Proofs of Proposition on Church Cooperation, pg. 39-90</a:t>
            </a:r>
          </a:p>
        </p:txBody>
      </p:sp>
      <p:pic>
        <p:nvPicPr>
          <p:cNvPr id="4" name="Picture 2">
            <a:extLst>
              <a:ext uri="{FF2B5EF4-FFF2-40B4-BE49-F238E27FC236}">
                <a16:creationId xmlns:a16="http://schemas.microsoft.com/office/drawing/2014/main" id="{DF2546F7-2993-3C2E-774B-9F2B196AF2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80"/>
          <a:stretch/>
        </p:blipFill>
        <p:spPr bwMode="auto">
          <a:xfrm>
            <a:off x="20" y="10"/>
            <a:ext cx="4546582"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noFill/>
          <a:effectLst/>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2" name="Freeform: Shape 11">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1089B2C7-DCFE-7F20-B788-334572A0821A}"/>
              </a:ext>
            </a:extLst>
          </p:cNvPr>
          <p:cNvSpPr>
            <a:spLocks noGrp="1"/>
          </p:cNvSpPr>
          <p:nvPr>
            <p:ph idx="1"/>
          </p:nvPr>
        </p:nvSpPr>
        <p:spPr>
          <a:xfrm>
            <a:off x="4591050" y="1356851"/>
            <a:ext cx="7610475" cy="5501149"/>
          </a:xfrm>
        </p:spPr>
        <p:txBody>
          <a:bodyPr>
            <a:noAutofit/>
          </a:bodyPr>
          <a:lstStyle/>
          <a:p>
            <a:r>
              <a:rPr lang="en-US" sz="2000" dirty="0">
                <a:solidFill>
                  <a:schemeClr val="bg1"/>
                </a:solidFill>
              </a:rPr>
              <a:t>Warren’s Point #6, subpoint #3, sub-subpoint #3</a:t>
            </a:r>
          </a:p>
          <a:p>
            <a:pPr marL="0" indent="0">
              <a:buNone/>
            </a:pPr>
            <a:r>
              <a:rPr lang="en-US" sz="2000" dirty="0">
                <a:solidFill>
                  <a:schemeClr val="bg1"/>
                </a:solidFill>
              </a:rPr>
              <a:t>3.  “Church cooperation may involve various situations or conditions of churches.”</a:t>
            </a:r>
          </a:p>
          <a:p>
            <a:r>
              <a:rPr lang="en-US" sz="2200" dirty="0">
                <a:solidFill>
                  <a:schemeClr val="bg1"/>
                </a:solidFill>
              </a:rPr>
              <a:t>The bible doesn’t say some of them were not poor.</a:t>
            </a:r>
          </a:p>
          <a:p>
            <a:pPr lvl="1"/>
            <a:r>
              <a:rPr lang="en-US" sz="1800" dirty="0">
                <a:solidFill>
                  <a:schemeClr val="bg1"/>
                </a:solidFill>
              </a:rPr>
              <a:t>He uses the silence of the scriptures to prove his point</a:t>
            </a:r>
          </a:p>
          <a:p>
            <a:pPr lvl="1"/>
            <a:r>
              <a:rPr lang="en-US" sz="1800" dirty="0">
                <a:solidFill>
                  <a:schemeClr val="bg1"/>
                </a:solidFill>
              </a:rPr>
              <a:t>Silence to authorize the church to help poor where there were not poor</a:t>
            </a:r>
          </a:p>
          <a:p>
            <a:r>
              <a:rPr lang="en-US" sz="2200" dirty="0">
                <a:solidFill>
                  <a:schemeClr val="bg1"/>
                </a:solidFill>
              </a:rPr>
              <a:t>“This shows that a church with very little power to give to a church with more power to give.”</a:t>
            </a:r>
          </a:p>
          <a:p>
            <a:r>
              <a:rPr lang="en-US" sz="2200" dirty="0">
                <a:solidFill>
                  <a:schemeClr val="bg1"/>
                </a:solidFill>
              </a:rPr>
              <a:t>He sure finds a lot that is not in the text.  Read the text!!</a:t>
            </a:r>
          </a:p>
          <a:p>
            <a:pPr lvl="1"/>
            <a:r>
              <a:rPr lang="en-US" sz="1600" dirty="0">
                <a:solidFill>
                  <a:schemeClr val="bg1"/>
                </a:solidFill>
              </a:rPr>
              <a:t>Rom. 15:26 	For Macedonia and Achaia have been pleased to make a contribution for the poor among the saints in Jerusalem. </a:t>
            </a:r>
          </a:p>
          <a:p>
            <a:r>
              <a:rPr lang="en-US" sz="2200" dirty="0">
                <a:solidFill>
                  <a:schemeClr val="bg1"/>
                </a:solidFill>
              </a:rPr>
              <a:t>He has to say this because of what Sponsoring Churches do</a:t>
            </a:r>
          </a:p>
          <a:p>
            <a:pPr lvl="1"/>
            <a:r>
              <a:rPr lang="en-US" sz="1800" dirty="0">
                <a:solidFill>
                  <a:schemeClr val="bg1"/>
                </a:solidFill>
              </a:rPr>
              <a:t>They create a need, instead of responding to a need</a:t>
            </a:r>
          </a:p>
          <a:p>
            <a:pPr lvl="1"/>
            <a:r>
              <a:rPr lang="en-US" sz="1800" dirty="0">
                <a:solidFill>
                  <a:schemeClr val="bg1"/>
                </a:solidFill>
              </a:rPr>
              <a:t>They provide </a:t>
            </a:r>
            <a:r>
              <a:rPr lang="en-US" sz="1800">
                <a:solidFill>
                  <a:schemeClr val="bg1"/>
                </a:solidFill>
              </a:rPr>
              <a:t>a </a:t>
            </a:r>
            <a:r>
              <a:rPr lang="en-US" sz="1800" dirty="0">
                <a:solidFill>
                  <a:srgbClr val="FFFF00"/>
                </a:solidFill>
              </a:rPr>
              <a:t>p</a:t>
            </a:r>
            <a:r>
              <a:rPr lang="en-US" sz="1800">
                <a:solidFill>
                  <a:srgbClr val="FFFF00"/>
                </a:solidFill>
              </a:rPr>
              <a:t>ermanent </a:t>
            </a:r>
            <a:r>
              <a:rPr lang="en-US" sz="1800" dirty="0">
                <a:solidFill>
                  <a:srgbClr val="FFFF00"/>
                </a:solidFill>
              </a:rPr>
              <a:t>need for the Sponsoring Church</a:t>
            </a:r>
            <a:r>
              <a:rPr lang="en-US" sz="1800" dirty="0">
                <a:solidFill>
                  <a:schemeClr val="bg1"/>
                </a:solidFill>
              </a:rPr>
              <a:t>, not to help a church in need</a:t>
            </a:r>
          </a:p>
        </p:txBody>
      </p:sp>
    </p:spTree>
    <p:extLst>
      <p:ext uri="{BB962C8B-B14F-4D97-AF65-F5344CB8AC3E}">
        <p14:creationId xmlns:p14="http://schemas.microsoft.com/office/powerpoint/2010/main" val="4490890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86F9BF-D15C-BE97-BA7E-40FDEDB4FF4B}"/>
              </a:ext>
            </a:extLst>
          </p:cNvPr>
          <p:cNvSpPr>
            <a:spLocks noGrp="1"/>
          </p:cNvSpPr>
          <p:nvPr>
            <p:ph type="title"/>
          </p:nvPr>
        </p:nvSpPr>
        <p:spPr>
          <a:xfrm>
            <a:off x="5173640" y="169106"/>
            <a:ext cx="6140449" cy="1323439"/>
          </a:xfrm>
        </p:spPr>
        <p:txBody>
          <a:bodyPr anchor="t">
            <a:normAutofit/>
          </a:bodyPr>
          <a:lstStyle/>
          <a:p>
            <a:r>
              <a:rPr lang="en-US" sz="3400" dirty="0">
                <a:solidFill>
                  <a:schemeClr val="bg1"/>
                </a:solidFill>
              </a:rPr>
              <a:t>Thomas B. Warren’s Syllogism on Church Cooperation, pg. 56-57</a:t>
            </a:r>
          </a:p>
        </p:txBody>
      </p:sp>
      <p:pic>
        <p:nvPicPr>
          <p:cNvPr id="4" name="Picture 2">
            <a:extLst>
              <a:ext uri="{FF2B5EF4-FFF2-40B4-BE49-F238E27FC236}">
                <a16:creationId xmlns:a16="http://schemas.microsoft.com/office/drawing/2014/main" id="{DF2546F7-2993-3C2E-774B-9F2B196AF2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80"/>
          <a:stretch/>
        </p:blipFill>
        <p:spPr bwMode="auto">
          <a:xfrm>
            <a:off x="20" y="10"/>
            <a:ext cx="4546582"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noFill/>
          <a:effectLst/>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2" name="Freeform: Shape 11">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1089B2C7-DCFE-7F20-B788-334572A0821A}"/>
              </a:ext>
            </a:extLst>
          </p:cNvPr>
          <p:cNvSpPr>
            <a:spLocks noGrp="1"/>
          </p:cNvSpPr>
          <p:nvPr>
            <p:ph idx="1"/>
          </p:nvPr>
        </p:nvSpPr>
        <p:spPr>
          <a:xfrm>
            <a:off x="4852553" y="1356851"/>
            <a:ext cx="6833419" cy="5332043"/>
          </a:xfrm>
        </p:spPr>
        <p:txBody>
          <a:bodyPr>
            <a:noAutofit/>
          </a:bodyPr>
          <a:lstStyle/>
          <a:p>
            <a:pPr marL="0" indent="0">
              <a:buNone/>
            </a:pPr>
            <a:r>
              <a:rPr lang="en-US" sz="1800" dirty="0">
                <a:solidFill>
                  <a:schemeClr val="bg1">
                    <a:alpha val="80000"/>
                  </a:schemeClr>
                </a:solidFill>
              </a:rPr>
              <a:t>Here is the same thought stated in everyday language:</a:t>
            </a:r>
          </a:p>
          <a:p>
            <a:pPr marL="0" indent="0">
              <a:buNone/>
            </a:pPr>
            <a:r>
              <a:rPr lang="en-US" sz="1800" dirty="0">
                <a:solidFill>
                  <a:schemeClr val="bg1">
                    <a:alpha val="80000"/>
                  </a:schemeClr>
                </a:solidFill>
              </a:rPr>
              <a:t>       1. When one proves every part of a thing to be Scriptural, he has proved the whole thing to be Scriptural.</a:t>
            </a:r>
          </a:p>
          <a:p>
            <a:pPr marL="0" indent="0">
              <a:buNone/>
            </a:pPr>
            <a:r>
              <a:rPr lang="en-US" sz="1800" dirty="0">
                <a:solidFill>
                  <a:schemeClr val="bg1">
                    <a:alpha val="80000"/>
                  </a:schemeClr>
                </a:solidFill>
              </a:rPr>
              <a:t>       2.  Every part of this thing is Scriptural.</a:t>
            </a:r>
          </a:p>
          <a:p>
            <a:pPr marL="0" indent="0">
              <a:buNone/>
            </a:pPr>
            <a:r>
              <a:rPr lang="en-US" sz="1800" dirty="0">
                <a:solidFill>
                  <a:schemeClr val="bg1">
                    <a:alpha val="80000"/>
                  </a:schemeClr>
                </a:solidFill>
              </a:rPr>
              <a:t>       3.  Therefore, the whole thing is Scriptural.</a:t>
            </a:r>
          </a:p>
          <a:p>
            <a:pPr marL="0" indent="0">
              <a:buNone/>
            </a:pPr>
            <a:endParaRPr lang="en-US" sz="1800" dirty="0">
              <a:solidFill>
                <a:schemeClr val="bg1">
                  <a:alpha val="80000"/>
                </a:schemeClr>
              </a:solidFill>
            </a:endParaRPr>
          </a:p>
          <a:p>
            <a:r>
              <a:rPr lang="en-US" sz="1800" dirty="0">
                <a:solidFill>
                  <a:schemeClr val="bg1">
                    <a:alpha val="80000"/>
                  </a:schemeClr>
                </a:solidFill>
              </a:rPr>
              <a:t>His statement above is true.  When one proves every part of his arguments (proofs) to be Scriptural, every part of the statement (proofs) is proven Scriptural.  But every part must be supported by the Scriptures about that point.  One can’t quote scripture about benevolence to prove something about evangelism.  That is mixing the patterns.</a:t>
            </a:r>
          </a:p>
          <a:p>
            <a:r>
              <a:rPr lang="en-US" sz="1800" dirty="0">
                <a:solidFill>
                  <a:schemeClr val="bg1">
                    <a:alpha val="80000"/>
                  </a:schemeClr>
                </a:solidFill>
              </a:rPr>
              <a:t>The converse of Warren’s statement above is also true.  When one fails to prove every part of a thing to be Scriptural, he has failed to proved the whole thing to be Scriptural.  Therefore, it is unscriptural.</a:t>
            </a:r>
          </a:p>
          <a:p>
            <a:r>
              <a:rPr lang="en-US" sz="1800" dirty="0">
                <a:solidFill>
                  <a:schemeClr val="bg1">
                    <a:alpha val="80000"/>
                  </a:schemeClr>
                </a:solidFill>
              </a:rPr>
              <a:t>Warren has to use this definition because he has 9 points to prove his case.  Prove ANY ONE argument false and the whole argument is proven false, by his own words..</a:t>
            </a:r>
          </a:p>
          <a:p>
            <a:pPr marL="0" indent="0">
              <a:buNone/>
            </a:pPr>
            <a:endParaRPr lang="en-US" sz="1800" dirty="0">
              <a:solidFill>
                <a:schemeClr val="bg1">
                  <a:alpha val="80000"/>
                </a:schemeClr>
              </a:solidFill>
            </a:endParaRPr>
          </a:p>
        </p:txBody>
      </p:sp>
    </p:spTree>
    <p:extLst>
      <p:ext uri="{BB962C8B-B14F-4D97-AF65-F5344CB8AC3E}">
        <p14:creationId xmlns:p14="http://schemas.microsoft.com/office/powerpoint/2010/main" val="23018960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86F9BF-D15C-BE97-BA7E-40FDEDB4FF4B}"/>
              </a:ext>
            </a:extLst>
          </p:cNvPr>
          <p:cNvSpPr>
            <a:spLocks noGrp="1"/>
          </p:cNvSpPr>
          <p:nvPr>
            <p:ph type="title"/>
          </p:nvPr>
        </p:nvSpPr>
        <p:spPr>
          <a:xfrm>
            <a:off x="4546602" y="169106"/>
            <a:ext cx="7475069" cy="1323439"/>
          </a:xfrm>
        </p:spPr>
        <p:txBody>
          <a:bodyPr anchor="t">
            <a:normAutofit fontScale="90000"/>
          </a:bodyPr>
          <a:lstStyle/>
          <a:p>
            <a:r>
              <a:rPr lang="en-US" sz="3400" dirty="0">
                <a:solidFill>
                  <a:schemeClr val="bg1"/>
                </a:solidFill>
              </a:rPr>
              <a:t>Warren’s 9 Point Biblical Proofs of Proposition on Church Cooperation, pg. 39-90</a:t>
            </a:r>
          </a:p>
        </p:txBody>
      </p:sp>
      <p:pic>
        <p:nvPicPr>
          <p:cNvPr id="4" name="Picture 2">
            <a:extLst>
              <a:ext uri="{FF2B5EF4-FFF2-40B4-BE49-F238E27FC236}">
                <a16:creationId xmlns:a16="http://schemas.microsoft.com/office/drawing/2014/main" id="{DF2546F7-2993-3C2E-774B-9F2B196AF2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80"/>
          <a:stretch/>
        </p:blipFill>
        <p:spPr bwMode="auto">
          <a:xfrm>
            <a:off x="20" y="10"/>
            <a:ext cx="4546582"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noFill/>
          <a:effectLst/>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2" name="Freeform: Shape 11">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1089B2C7-DCFE-7F20-B788-334572A0821A}"/>
              </a:ext>
            </a:extLst>
          </p:cNvPr>
          <p:cNvSpPr>
            <a:spLocks noGrp="1"/>
          </p:cNvSpPr>
          <p:nvPr>
            <p:ph idx="1"/>
          </p:nvPr>
        </p:nvSpPr>
        <p:spPr>
          <a:xfrm>
            <a:off x="4760259" y="1356851"/>
            <a:ext cx="7431742" cy="5501149"/>
          </a:xfrm>
        </p:spPr>
        <p:txBody>
          <a:bodyPr>
            <a:noAutofit/>
          </a:bodyPr>
          <a:lstStyle/>
          <a:p>
            <a:r>
              <a:rPr lang="en-US" sz="2000" dirty="0">
                <a:solidFill>
                  <a:schemeClr val="bg1"/>
                </a:solidFill>
              </a:rPr>
              <a:t>Warren’s Point #6, subpoint #3, sub-subpoint #3</a:t>
            </a:r>
          </a:p>
          <a:p>
            <a:pPr marL="0" indent="0">
              <a:buNone/>
            </a:pPr>
            <a:r>
              <a:rPr lang="en-US" sz="2000" dirty="0">
                <a:solidFill>
                  <a:schemeClr val="bg1"/>
                </a:solidFill>
              </a:rPr>
              <a:t>3.  “Church cooperation may involve various situations or conditions of churches.”</a:t>
            </a:r>
          </a:p>
          <a:p>
            <a:pPr marL="457200" lvl="1" indent="0">
              <a:buNone/>
            </a:pPr>
            <a:r>
              <a:rPr lang="en-US" sz="1800" dirty="0">
                <a:solidFill>
                  <a:schemeClr val="bg1"/>
                </a:solidFill>
              </a:rPr>
              <a:t>3.	“Third, this assistance may be given when it’s a matter of choice 	with the giving church.”</a:t>
            </a:r>
          </a:p>
          <a:p>
            <a:r>
              <a:rPr lang="en-US" sz="2000" dirty="0">
                <a:solidFill>
                  <a:schemeClr val="bg1"/>
                </a:solidFill>
              </a:rPr>
              <a:t>Every church giving to a need, always does so by choice</a:t>
            </a:r>
          </a:p>
          <a:p>
            <a:pPr marL="457200" lvl="1" indent="0">
              <a:buNone/>
            </a:pPr>
            <a:r>
              <a:rPr lang="en-US" sz="1600" dirty="0">
                <a:solidFill>
                  <a:schemeClr val="bg1"/>
                </a:solidFill>
              </a:rPr>
              <a:t>4.	“Forth, this assistance may be given when it’s a matter of choice with the 	receiving church.”</a:t>
            </a:r>
          </a:p>
          <a:p>
            <a:pPr lvl="2"/>
            <a:r>
              <a:rPr lang="en-US" sz="1400" dirty="0">
                <a:solidFill>
                  <a:schemeClr val="bg1"/>
                </a:solidFill>
              </a:rPr>
              <a:t>“They were in such circumstances as would allow them to let it </a:t>
            </a:r>
            <a:r>
              <a:rPr lang="en-US" sz="1400" dirty="0" err="1">
                <a:solidFill>
                  <a:schemeClr val="bg1"/>
                </a:solidFill>
              </a:rPr>
              <a:t>ba</a:t>
            </a:r>
            <a:r>
              <a:rPr lang="en-US" sz="1400" dirty="0">
                <a:solidFill>
                  <a:schemeClr val="bg1"/>
                </a:solidFill>
              </a:rPr>
              <a:t> a matter of choice, rather than one of extreme emergency, as some would have us to believe.  Read Romans 15:31 in this connection.”</a:t>
            </a:r>
            <a:endParaRPr lang="en-US" sz="2200" dirty="0">
              <a:solidFill>
                <a:schemeClr val="bg1"/>
              </a:solidFill>
            </a:endParaRPr>
          </a:p>
          <a:p>
            <a:pPr lvl="2"/>
            <a:r>
              <a:rPr lang="en-US" sz="1400" dirty="0">
                <a:solidFill>
                  <a:schemeClr val="bg1"/>
                </a:solidFill>
              </a:rPr>
              <a:t>Rom. 15:31  that I may be rescued from those who are disobedient in Judea, and that my service for Jerusalem may prove acceptable to the saints; </a:t>
            </a:r>
          </a:p>
          <a:p>
            <a:r>
              <a:rPr lang="en-US" sz="2200" dirty="0">
                <a:solidFill>
                  <a:schemeClr val="bg1"/>
                </a:solidFill>
              </a:rPr>
              <a:t>All this eisegesis to prove a receiving church doesn’t have to be in need to receive emergency help.</a:t>
            </a:r>
          </a:p>
        </p:txBody>
      </p:sp>
    </p:spTree>
    <p:extLst>
      <p:ext uri="{BB962C8B-B14F-4D97-AF65-F5344CB8AC3E}">
        <p14:creationId xmlns:p14="http://schemas.microsoft.com/office/powerpoint/2010/main" val="35516518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86F9BF-D15C-BE97-BA7E-40FDEDB4FF4B}"/>
              </a:ext>
            </a:extLst>
          </p:cNvPr>
          <p:cNvSpPr>
            <a:spLocks noGrp="1"/>
          </p:cNvSpPr>
          <p:nvPr>
            <p:ph type="title"/>
          </p:nvPr>
        </p:nvSpPr>
        <p:spPr>
          <a:xfrm>
            <a:off x="4546602" y="169106"/>
            <a:ext cx="7475069" cy="1323439"/>
          </a:xfrm>
        </p:spPr>
        <p:txBody>
          <a:bodyPr anchor="t">
            <a:normAutofit fontScale="90000"/>
          </a:bodyPr>
          <a:lstStyle/>
          <a:p>
            <a:r>
              <a:rPr lang="en-US" sz="3400" dirty="0">
                <a:solidFill>
                  <a:schemeClr val="bg1"/>
                </a:solidFill>
              </a:rPr>
              <a:t>Warren’s 9 Point Biblical Proofs of Proposition on Church Cooperation, pg. 39-90</a:t>
            </a:r>
          </a:p>
        </p:txBody>
      </p:sp>
      <p:pic>
        <p:nvPicPr>
          <p:cNvPr id="4" name="Picture 2">
            <a:extLst>
              <a:ext uri="{FF2B5EF4-FFF2-40B4-BE49-F238E27FC236}">
                <a16:creationId xmlns:a16="http://schemas.microsoft.com/office/drawing/2014/main" id="{DF2546F7-2993-3C2E-774B-9F2B196AF2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80"/>
          <a:stretch/>
        </p:blipFill>
        <p:spPr bwMode="auto">
          <a:xfrm>
            <a:off x="20" y="10"/>
            <a:ext cx="4546582"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noFill/>
          <a:effectLst/>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2" name="Freeform: Shape 11">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1089B2C7-DCFE-7F20-B788-334572A0821A}"/>
              </a:ext>
            </a:extLst>
          </p:cNvPr>
          <p:cNvSpPr>
            <a:spLocks noGrp="1"/>
          </p:cNvSpPr>
          <p:nvPr>
            <p:ph idx="1"/>
          </p:nvPr>
        </p:nvSpPr>
        <p:spPr>
          <a:xfrm>
            <a:off x="4760259" y="1356851"/>
            <a:ext cx="7431742" cy="5501149"/>
          </a:xfrm>
        </p:spPr>
        <p:txBody>
          <a:bodyPr>
            <a:noAutofit/>
          </a:bodyPr>
          <a:lstStyle/>
          <a:p>
            <a:r>
              <a:rPr lang="en-US" sz="2000" dirty="0">
                <a:solidFill>
                  <a:schemeClr val="bg1"/>
                </a:solidFill>
              </a:rPr>
              <a:t>Warren’s Point #6, subpoint #3, sub-subpoint #3</a:t>
            </a:r>
          </a:p>
          <a:p>
            <a:pPr marL="0" indent="0">
              <a:buNone/>
            </a:pPr>
            <a:r>
              <a:rPr lang="en-US" sz="2000" dirty="0">
                <a:solidFill>
                  <a:schemeClr val="bg1"/>
                </a:solidFill>
              </a:rPr>
              <a:t>3.  “Church cooperation may involve various situations or conditions of churches.”</a:t>
            </a:r>
          </a:p>
          <a:p>
            <a:pPr marL="457200" lvl="1" indent="0">
              <a:buNone/>
            </a:pPr>
            <a:r>
              <a:rPr lang="en-US" sz="1800" dirty="0">
                <a:solidFill>
                  <a:schemeClr val="bg1"/>
                </a:solidFill>
              </a:rPr>
              <a:t>5.	“Fifth, this assistance may be either: (1) ‘Beyond the power’ of the 	giving church, or (2) ‘according to power’, Read 2 Cor. 8:1-5, 12 for 	proof of this.”</a:t>
            </a:r>
          </a:p>
          <a:p>
            <a:pPr lvl="1"/>
            <a:endParaRPr lang="en-US" sz="1800" dirty="0">
              <a:solidFill>
                <a:schemeClr val="bg1"/>
              </a:solidFill>
            </a:endParaRPr>
          </a:p>
          <a:p>
            <a:r>
              <a:rPr lang="en-US" sz="2000" dirty="0">
                <a:solidFill>
                  <a:schemeClr val="bg1"/>
                </a:solidFill>
              </a:rPr>
              <a:t>I do not deny a church may give sacrificially, beyond their ability.</a:t>
            </a:r>
          </a:p>
          <a:p>
            <a:r>
              <a:rPr lang="en-US" sz="2000" dirty="0">
                <a:solidFill>
                  <a:schemeClr val="bg1"/>
                </a:solidFill>
              </a:rPr>
              <a:t>However, his eisegesis is designed to prove the Sponsoring Church can take on a work beyond their ability.  I deny that.</a:t>
            </a:r>
          </a:p>
          <a:p>
            <a:r>
              <a:rPr lang="en-US" sz="2000" dirty="0">
                <a:solidFill>
                  <a:schemeClr val="bg1"/>
                </a:solidFill>
              </a:rPr>
              <a:t>This passage, however, does not teach a Sponsoring Church can assume a work beyond their ability and beg churches to support it.</a:t>
            </a:r>
          </a:p>
        </p:txBody>
      </p:sp>
    </p:spTree>
    <p:extLst>
      <p:ext uri="{BB962C8B-B14F-4D97-AF65-F5344CB8AC3E}">
        <p14:creationId xmlns:p14="http://schemas.microsoft.com/office/powerpoint/2010/main" val="4894996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86F9BF-D15C-BE97-BA7E-40FDEDB4FF4B}"/>
              </a:ext>
            </a:extLst>
          </p:cNvPr>
          <p:cNvSpPr>
            <a:spLocks noGrp="1"/>
          </p:cNvSpPr>
          <p:nvPr>
            <p:ph type="title"/>
          </p:nvPr>
        </p:nvSpPr>
        <p:spPr>
          <a:xfrm>
            <a:off x="4546602" y="169106"/>
            <a:ext cx="7475069" cy="1323439"/>
          </a:xfrm>
        </p:spPr>
        <p:txBody>
          <a:bodyPr anchor="t">
            <a:normAutofit fontScale="90000"/>
          </a:bodyPr>
          <a:lstStyle/>
          <a:p>
            <a:r>
              <a:rPr lang="en-US" sz="3400" dirty="0">
                <a:solidFill>
                  <a:schemeClr val="bg1"/>
                </a:solidFill>
              </a:rPr>
              <a:t>Warren’s 9 Point Biblical Proofs of Proposition on Church Cooperation, pg. 39-90</a:t>
            </a:r>
          </a:p>
        </p:txBody>
      </p:sp>
      <p:pic>
        <p:nvPicPr>
          <p:cNvPr id="4" name="Picture 2">
            <a:extLst>
              <a:ext uri="{FF2B5EF4-FFF2-40B4-BE49-F238E27FC236}">
                <a16:creationId xmlns:a16="http://schemas.microsoft.com/office/drawing/2014/main" id="{DF2546F7-2993-3C2E-774B-9F2B196AF2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80"/>
          <a:stretch/>
        </p:blipFill>
        <p:spPr bwMode="auto">
          <a:xfrm>
            <a:off x="20" y="10"/>
            <a:ext cx="4546582"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noFill/>
          <a:effectLst/>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2" name="Freeform: Shape 11">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1089B2C7-DCFE-7F20-B788-334572A0821A}"/>
              </a:ext>
            </a:extLst>
          </p:cNvPr>
          <p:cNvSpPr>
            <a:spLocks noGrp="1"/>
          </p:cNvSpPr>
          <p:nvPr>
            <p:ph idx="1"/>
          </p:nvPr>
        </p:nvSpPr>
        <p:spPr>
          <a:xfrm>
            <a:off x="4760259" y="1356851"/>
            <a:ext cx="7431742" cy="5501149"/>
          </a:xfrm>
        </p:spPr>
        <p:txBody>
          <a:bodyPr>
            <a:noAutofit/>
          </a:bodyPr>
          <a:lstStyle/>
          <a:p>
            <a:r>
              <a:rPr lang="en-US" sz="2000" dirty="0">
                <a:solidFill>
                  <a:schemeClr val="bg1"/>
                </a:solidFill>
              </a:rPr>
              <a:t>Warren’s Point #6, subpoint #3, sub-subpoint #3.</a:t>
            </a:r>
          </a:p>
          <a:p>
            <a:pPr marL="0" indent="0">
              <a:buNone/>
            </a:pPr>
            <a:r>
              <a:rPr lang="en-US" sz="2000" dirty="0">
                <a:solidFill>
                  <a:schemeClr val="bg1"/>
                </a:solidFill>
              </a:rPr>
              <a:t>3.  “Church cooperation may involve various situations or conditions of churches.”</a:t>
            </a:r>
          </a:p>
          <a:p>
            <a:pPr marL="457200" lvl="1" indent="0">
              <a:buNone/>
            </a:pPr>
            <a:r>
              <a:rPr lang="en-US" sz="1800" dirty="0">
                <a:solidFill>
                  <a:schemeClr val="bg1"/>
                </a:solidFill>
              </a:rPr>
              <a:t>6.	“Sixth, this assistance is based upon, or grows out of, the principle 	of mutual helpfulness.  This has already been explained previously.  	Read 2 Cor. 8:13, 14 for proof of this.”</a:t>
            </a:r>
          </a:p>
          <a:p>
            <a:pPr algn="l" rtl="0"/>
            <a:r>
              <a:rPr lang="en-US" sz="1800" dirty="0">
                <a:solidFill>
                  <a:schemeClr val="bg1"/>
                </a:solidFill>
              </a:rPr>
              <a:t>2 Cor. 8:13-14  For this is not for the ease of others and for your affliction, but by way of equality —  14  at this present time your abundance being a supply for their need, so that their abundance also may become a supply for your need, that there may be equality; </a:t>
            </a:r>
          </a:p>
          <a:p>
            <a:pPr algn="l" rtl="0"/>
            <a:r>
              <a:rPr lang="en-US" sz="1800" dirty="0">
                <a:solidFill>
                  <a:schemeClr val="bg1"/>
                </a:solidFill>
              </a:rPr>
              <a:t>Again, he is mixing the patterns between benevolence and evangelism.</a:t>
            </a:r>
          </a:p>
          <a:p>
            <a:pPr algn="l" rtl="0"/>
            <a:r>
              <a:rPr lang="en-US" sz="1800" dirty="0">
                <a:solidFill>
                  <a:schemeClr val="bg1"/>
                </a:solidFill>
              </a:rPr>
              <a:t>Yes, one church can assist another in the realm of benevolence, agreed.</a:t>
            </a:r>
          </a:p>
          <a:p>
            <a:pPr algn="l" rtl="0"/>
            <a:r>
              <a:rPr lang="en-US" sz="1800" dirty="0">
                <a:solidFill>
                  <a:schemeClr val="bg1"/>
                </a:solidFill>
              </a:rPr>
              <a:t>We are opposed to the Sponsoring Church he is attempting to prove.</a:t>
            </a:r>
          </a:p>
          <a:p>
            <a:pPr algn="l" rtl="0"/>
            <a:r>
              <a:rPr lang="en-US" sz="1800" dirty="0">
                <a:solidFill>
                  <a:schemeClr val="bg1"/>
                </a:solidFill>
              </a:rPr>
              <a:t>No scripture yet has shown or proved the Sponsoring Church</a:t>
            </a:r>
          </a:p>
          <a:p>
            <a:pPr marL="0" indent="0" algn="l" rtl="0">
              <a:buNone/>
            </a:pPr>
            <a:endParaRPr lang="en-US" sz="1800" dirty="0">
              <a:solidFill>
                <a:schemeClr val="bg1"/>
              </a:solidFill>
            </a:endParaRPr>
          </a:p>
          <a:p>
            <a:r>
              <a:rPr lang="en-US" sz="1200" dirty="0">
                <a:solidFill>
                  <a:schemeClr val="bg1"/>
                </a:solidFill>
              </a:rPr>
              <a:t>  (2 Co 8:1314). (1995). The Lockman Foundation.</a:t>
            </a:r>
          </a:p>
          <a:p>
            <a:pPr algn="l" rtl="0"/>
            <a:endParaRPr lang="en-US" sz="1400" dirty="0">
              <a:solidFill>
                <a:schemeClr val="bg1"/>
              </a:solidFill>
            </a:endParaRPr>
          </a:p>
          <a:p>
            <a:pPr lvl="1"/>
            <a:endParaRPr lang="en-US" sz="1800" dirty="0">
              <a:solidFill>
                <a:schemeClr val="bg1"/>
              </a:solidFill>
            </a:endParaRPr>
          </a:p>
        </p:txBody>
      </p:sp>
    </p:spTree>
    <p:extLst>
      <p:ext uri="{BB962C8B-B14F-4D97-AF65-F5344CB8AC3E}">
        <p14:creationId xmlns:p14="http://schemas.microsoft.com/office/powerpoint/2010/main" val="17285442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86F9BF-D15C-BE97-BA7E-40FDEDB4FF4B}"/>
              </a:ext>
            </a:extLst>
          </p:cNvPr>
          <p:cNvSpPr>
            <a:spLocks noGrp="1"/>
          </p:cNvSpPr>
          <p:nvPr>
            <p:ph type="title"/>
          </p:nvPr>
        </p:nvSpPr>
        <p:spPr>
          <a:xfrm>
            <a:off x="4546602" y="169106"/>
            <a:ext cx="7475069" cy="1323439"/>
          </a:xfrm>
        </p:spPr>
        <p:txBody>
          <a:bodyPr anchor="t">
            <a:normAutofit fontScale="90000"/>
          </a:bodyPr>
          <a:lstStyle/>
          <a:p>
            <a:r>
              <a:rPr lang="en-US" sz="3400" dirty="0">
                <a:solidFill>
                  <a:schemeClr val="bg1"/>
                </a:solidFill>
              </a:rPr>
              <a:t>Warren’s 9 Point Biblical Proofs of Proposition on Church Cooperation, pg. 39-90</a:t>
            </a:r>
          </a:p>
        </p:txBody>
      </p:sp>
      <p:pic>
        <p:nvPicPr>
          <p:cNvPr id="4" name="Picture 2">
            <a:extLst>
              <a:ext uri="{FF2B5EF4-FFF2-40B4-BE49-F238E27FC236}">
                <a16:creationId xmlns:a16="http://schemas.microsoft.com/office/drawing/2014/main" id="{DF2546F7-2993-3C2E-774B-9F2B196AF2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80"/>
          <a:stretch/>
        </p:blipFill>
        <p:spPr bwMode="auto">
          <a:xfrm>
            <a:off x="20" y="10"/>
            <a:ext cx="4546582"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noFill/>
          <a:effectLst/>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2" name="Freeform: Shape 11">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1089B2C7-DCFE-7F20-B788-334572A0821A}"/>
              </a:ext>
            </a:extLst>
          </p:cNvPr>
          <p:cNvSpPr>
            <a:spLocks noGrp="1"/>
          </p:cNvSpPr>
          <p:nvPr>
            <p:ph idx="1"/>
          </p:nvPr>
        </p:nvSpPr>
        <p:spPr>
          <a:xfrm>
            <a:off x="4760258" y="1356851"/>
            <a:ext cx="7539318" cy="5501149"/>
          </a:xfrm>
        </p:spPr>
        <p:txBody>
          <a:bodyPr>
            <a:noAutofit/>
          </a:bodyPr>
          <a:lstStyle/>
          <a:p>
            <a:pPr marL="0" indent="0">
              <a:buNone/>
            </a:pPr>
            <a:r>
              <a:rPr lang="en-US" sz="2000" dirty="0">
                <a:solidFill>
                  <a:schemeClr val="bg1"/>
                </a:solidFill>
              </a:rPr>
              <a:t>7. “Elders of a church may have oversight of the accomplishing of a specific work which is beyond the ability of that church, without help from others.”</a:t>
            </a:r>
          </a:p>
          <a:p>
            <a:r>
              <a:rPr lang="en-US" sz="2000" dirty="0">
                <a:solidFill>
                  <a:schemeClr val="bg1"/>
                </a:solidFill>
              </a:rPr>
              <a:t>“We find proof of this point in Acts 11:27-30.”</a:t>
            </a:r>
          </a:p>
          <a:p>
            <a:pPr lvl="1"/>
            <a:r>
              <a:rPr lang="en-US" sz="1600" dirty="0">
                <a:solidFill>
                  <a:schemeClr val="bg1"/>
                </a:solidFill>
              </a:rPr>
              <a:t>Acts 11:27-30   Now at this time some prophets came down from Jerusalem to Antioch.  28  One of them named Agabus stood up and began to indicate by the Spirit that there would certainly be a great famine all over the world. And this took place in the reign of Claudius.  29  And in the proportion that any of the disciples had means, each of them determined to send a contribution for the relief of the brethren living in Judea.  30  And this they did, sending it in charge of Barnabas and Saul to the elders. </a:t>
            </a:r>
          </a:p>
          <a:p>
            <a:pPr lvl="1"/>
            <a:r>
              <a:rPr lang="en-US" sz="1600" dirty="0">
                <a:solidFill>
                  <a:schemeClr val="bg1"/>
                </a:solidFill>
              </a:rPr>
              <a:t>“Can elders have oversight of the accomplishing of a work which is being with assistance received from someone else?  This passage shows plainly that they can!”</a:t>
            </a:r>
          </a:p>
          <a:p>
            <a:r>
              <a:rPr lang="en-US" sz="1800" dirty="0">
                <a:solidFill>
                  <a:schemeClr val="bg1"/>
                </a:solidFill>
              </a:rPr>
              <a:t>His point?  If they can do it for benevolence, they can do it for evangelism</a:t>
            </a:r>
          </a:p>
          <a:p>
            <a:r>
              <a:rPr lang="en-US" sz="1800" dirty="0">
                <a:solidFill>
                  <a:schemeClr val="bg1"/>
                </a:solidFill>
              </a:rPr>
              <a:t>Yes, elders do have oversight of money sent for the purpose of benevolence.</a:t>
            </a:r>
          </a:p>
          <a:p>
            <a:r>
              <a:rPr lang="en-US" sz="1800" dirty="0">
                <a:solidFill>
                  <a:schemeClr val="bg1"/>
                </a:solidFill>
              </a:rPr>
              <a:t>Again, he is mixing the patterns between evangelism and benevolence</a:t>
            </a:r>
          </a:p>
          <a:p>
            <a:r>
              <a:rPr lang="en-US" sz="1800" dirty="0">
                <a:solidFill>
                  <a:srgbClr val="FFFF00"/>
                </a:solidFill>
              </a:rPr>
              <a:t>He needs to show where this is a pattern for evangelism.</a:t>
            </a:r>
          </a:p>
          <a:p>
            <a:r>
              <a:rPr lang="en-US" sz="1200" b="0" u="sng" strike="noStrike" baseline="0" dirty="0">
                <a:solidFill>
                  <a:schemeClr val="bg1"/>
                </a:solidFill>
                <a:hlinkClick r:id="rId4">
                  <a:extLst>
                    <a:ext uri="{A12FA001-AC4F-418D-AE19-62706E023703}">
                      <ahyp:hlinkClr xmlns:ahyp="http://schemas.microsoft.com/office/drawing/2018/hyperlinkcolor" val="tx"/>
                    </a:ext>
                  </a:extLst>
                </a:hlinkClick>
              </a:rPr>
              <a:t>New American Standard Bible: 1995 update</a:t>
            </a:r>
            <a:endParaRPr lang="en-US" sz="1200" baseline="30000" dirty="0">
              <a:solidFill>
                <a:schemeClr val="bg1"/>
              </a:solidFill>
            </a:endParaRPr>
          </a:p>
        </p:txBody>
      </p:sp>
    </p:spTree>
    <p:extLst>
      <p:ext uri="{BB962C8B-B14F-4D97-AF65-F5344CB8AC3E}">
        <p14:creationId xmlns:p14="http://schemas.microsoft.com/office/powerpoint/2010/main" val="14804080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86F9BF-D15C-BE97-BA7E-40FDEDB4FF4B}"/>
              </a:ext>
            </a:extLst>
          </p:cNvPr>
          <p:cNvSpPr>
            <a:spLocks noGrp="1"/>
          </p:cNvSpPr>
          <p:nvPr>
            <p:ph type="title"/>
          </p:nvPr>
        </p:nvSpPr>
        <p:spPr>
          <a:xfrm>
            <a:off x="4546602" y="169106"/>
            <a:ext cx="7475069" cy="1323439"/>
          </a:xfrm>
        </p:spPr>
        <p:txBody>
          <a:bodyPr anchor="t">
            <a:normAutofit fontScale="90000"/>
          </a:bodyPr>
          <a:lstStyle/>
          <a:p>
            <a:r>
              <a:rPr lang="en-US" sz="3400" dirty="0">
                <a:solidFill>
                  <a:schemeClr val="bg1"/>
                </a:solidFill>
              </a:rPr>
              <a:t>Warren’s 9 Point Biblical Proofs of Proposition on Church Cooperation, pg. 39-90</a:t>
            </a:r>
          </a:p>
        </p:txBody>
      </p:sp>
      <p:pic>
        <p:nvPicPr>
          <p:cNvPr id="4" name="Picture 2">
            <a:extLst>
              <a:ext uri="{FF2B5EF4-FFF2-40B4-BE49-F238E27FC236}">
                <a16:creationId xmlns:a16="http://schemas.microsoft.com/office/drawing/2014/main" id="{DF2546F7-2993-3C2E-774B-9F2B196AF2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80"/>
          <a:stretch/>
        </p:blipFill>
        <p:spPr bwMode="auto">
          <a:xfrm>
            <a:off x="20" y="10"/>
            <a:ext cx="4546582"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noFill/>
          <a:effectLst/>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2" name="Freeform: Shape 11">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1089B2C7-DCFE-7F20-B788-334572A0821A}"/>
              </a:ext>
            </a:extLst>
          </p:cNvPr>
          <p:cNvSpPr>
            <a:spLocks noGrp="1"/>
          </p:cNvSpPr>
          <p:nvPr>
            <p:ph idx="1"/>
          </p:nvPr>
        </p:nvSpPr>
        <p:spPr>
          <a:xfrm>
            <a:off x="4760258" y="1356851"/>
            <a:ext cx="7539318" cy="5501149"/>
          </a:xfrm>
        </p:spPr>
        <p:txBody>
          <a:bodyPr>
            <a:noAutofit/>
          </a:bodyPr>
          <a:lstStyle/>
          <a:p>
            <a:pPr marL="0" indent="0">
              <a:buNone/>
            </a:pPr>
            <a:r>
              <a:rPr lang="en-US" sz="2000" dirty="0">
                <a:solidFill>
                  <a:schemeClr val="bg1"/>
                </a:solidFill>
              </a:rPr>
              <a:t>8. “This work (or the situation involving this specific work) need not have been brought about by some catastrophe.  This means that brethren have a right, in recognizing a need to be met, to undertake the accomplishing of a specific work without waiting for some physical catastrophe (such as drouth, hurricane, tornado, flood, etc.) to occur.”</a:t>
            </a:r>
            <a:endParaRPr lang="en-US" sz="1200" baseline="30000" dirty="0">
              <a:solidFill>
                <a:schemeClr val="bg1"/>
              </a:solidFill>
            </a:endParaRPr>
          </a:p>
          <a:p>
            <a:r>
              <a:rPr lang="en-US" sz="2000" dirty="0">
                <a:solidFill>
                  <a:schemeClr val="bg1"/>
                </a:solidFill>
              </a:rPr>
              <a:t>“The Bible presets authority for many things. In such cases, there are always matters of liberty.  The Bible authorizes us to sing (Eph. 5:14) this is general, in the sense that God didn’t specify whether we should sing with songbooks, or without song books.  We are at liberty to do it either way.”</a:t>
            </a:r>
          </a:p>
        </p:txBody>
      </p:sp>
    </p:spTree>
    <p:extLst>
      <p:ext uri="{BB962C8B-B14F-4D97-AF65-F5344CB8AC3E}">
        <p14:creationId xmlns:p14="http://schemas.microsoft.com/office/powerpoint/2010/main" val="35454114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86F9BF-D15C-BE97-BA7E-40FDEDB4FF4B}"/>
              </a:ext>
            </a:extLst>
          </p:cNvPr>
          <p:cNvSpPr>
            <a:spLocks noGrp="1"/>
          </p:cNvSpPr>
          <p:nvPr>
            <p:ph type="title"/>
          </p:nvPr>
        </p:nvSpPr>
        <p:spPr>
          <a:xfrm>
            <a:off x="4546602" y="169106"/>
            <a:ext cx="7475069" cy="1323439"/>
          </a:xfrm>
        </p:spPr>
        <p:txBody>
          <a:bodyPr anchor="t">
            <a:normAutofit fontScale="90000"/>
          </a:bodyPr>
          <a:lstStyle/>
          <a:p>
            <a:r>
              <a:rPr lang="en-US" sz="3400" dirty="0">
                <a:solidFill>
                  <a:schemeClr val="bg1"/>
                </a:solidFill>
              </a:rPr>
              <a:t>Warren’s 9 Point Biblical Proofs of Proposition on Church Cooperation, pg. 39-90</a:t>
            </a:r>
          </a:p>
        </p:txBody>
      </p:sp>
      <p:pic>
        <p:nvPicPr>
          <p:cNvPr id="4" name="Picture 2">
            <a:extLst>
              <a:ext uri="{FF2B5EF4-FFF2-40B4-BE49-F238E27FC236}">
                <a16:creationId xmlns:a16="http://schemas.microsoft.com/office/drawing/2014/main" id="{DF2546F7-2993-3C2E-774B-9F2B196AF2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80"/>
          <a:stretch/>
        </p:blipFill>
        <p:spPr bwMode="auto">
          <a:xfrm>
            <a:off x="20" y="10"/>
            <a:ext cx="4546582"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noFill/>
          <a:effectLst/>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2" name="Freeform: Shape 11">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1089B2C7-DCFE-7F20-B788-334572A0821A}"/>
              </a:ext>
            </a:extLst>
          </p:cNvPr>
          <p:cNvSpPr>
            <a:spLocks noGrp="1"/>
          </p:cNvSpPr>
          <p:nvPr>
            <p:ph idx="1"/>
          </p:nvPr>
        </p:nvSpPr>
        <p:spPr>
          <a:xfrm>
            <a:off x="4760258" y="1356851"/>
            <a:ext cx="7539318" cy="5501149"/>
          </a:xfrm>
        </p:spPr>
        <p:txBody>
          <a:bodyPr>
            <a:noAutofit/>
          </a:bodyPr>
          <a:lstStyle/>
          <a:p>
            <a:pPr marL="0" indent="0">
              <a:buNone/>
            </a:pPr>
            <a:r>
              <a:rPr lang="en-US" sz="2000" dirty="0">
                <a:solidFill>
                  <a:schemeClr val="bg1"/>
                </a:solidFill>
              </a:rPr>
              <a:t>8. “This work (or the situation involving this specific work) need not have been brought about by some catastrophe.  This means that brethren have a right, in recognizing a need to be met, to undertake the accomplishing of a specific work without waiting for some physical catastrophe (such as drouth, hurricane, tornado, flood, etc.) to occur.”</a:t>
            </a:r>
            <a:endParaRPr lang="en-US" sz="1200" baseline="30000" dirty="0">
              <a:solidFill>
                <a:schemeClr val="bg1"/>
              </a:solidFill>
            </a:endParaRPr>
          </a:p>
          <a:p>
            <a:endParaRPr lang="en-US" sz="2000" dirty="0">
              <a:solidFill>
                <a:schemeClr val="bg1"/>
              </a:solidFill>
            </a:endParaRPr>
          </a:p>
          <a:p>
            <a:r>
              <a:rPr lang="en-US" sz="2000" dirty="0">
                <a:solidFill>
                  <a:schemeClr val="bg1"/>
                </a:solidFill>
              </a:rPr>
              <a:t>The only permanent works of the church:</a:t>
            </a:r>
          </a:p>
          <a:p>
            <a:pPr lvl="1"/>
            <a:r>
              <a:rPr lang="en-US" sz="1600" dirty="0">
                <a:solidFill>
                  <a:schemeClr val="bg1"/>
                </a:solidFill>
              </a:rPr>
              <a:t>Limited benevolence, evangelism, edification – Eph. 4:11-14</a:t>
            </a:r>
          </a:p>
          <a:p>
            <a:r>
              <a:rPr lang="en-US" sz="2000" dirty="0">
                <a:solidFill>
                  <a:schemeClr val="bg1"/>
                </a:solidFill>
              </a:rPr>
              <a:t>God allows for temporary relief of saints in need – 2 Cor 9:1; I Cor. 16:1-4; 2 Cor. 8:4, 13-14; Acts 11:27-30; 1 Tim. 5:16; Act 6:1-6, etc.</a:t>
            </a:r>
          </a:p>
          <a:p>
            <a:pPr lvl="1"/>
            <a:r>
              <a:rPr lang="en-US" sz="1600" dirty="0">
                <a:solidFill>
                  <a:schemeClr val="bg1"/>
                </a:solidFill>
              </a:rPr>
              <a:t>This was an emergency need that needed extraordinary measures</a:t>
            </a:r>
          </a:p>
          <a:p>
            <a:pPr lvl="1"/>
            <a:r>
              <a:rPr lang="en-US" sz="1600" dirty="0">
                <a:solidFill>
                  <a:schemeClr val="bg1"/>
                </a:solidFill>
              </a:rPr>
              <a:t>The purpose was that there might be equality – 2 Cor 9:13-14</a:t>
            </a:r>
          </a:p>
          <a:p>
            <a:r>
              <a:rPr lang="en-US" sz="2000" dirty="0">
                <a:solidFill>
                  <a:schemeClr val="bg1"/>
                </a:solidFill>
              </a:rPr>
              <a:t>The Sponsoring Church creates permanent human institutions</a:t>
            </a:r>
          </a:p>
          <a:p>
            <a:pPr lvl="1"/>
            <a:r>
              <a:rPr lang="en-US" sz="1600" dirty="0">
                <a:solidFill>
                  <a:schemeClr val="bg1"/>
                </a:solidFill>
              </a:rPr>
              <a:t>Ghana Bible College, West Coast School of Preaching</a:t>
            </a:r>
          </a:p>
          <a:p>
            <a:pPr lvl="1"/>
            <a:r>
              <a:rPr lang="en-US" sz="1600" dirty="0">
                <a:solidFill>
                  <a:schemeClr val="bg1"/>
                </a:solidFill>
              </a:rPr>
              <a:t>Church of Christ Disaster Relief Fund, The Herald of Truth, etc.…</a:t>
            </a:r>
          </a:p>
          <a:p>
            <a:pPr lvl="1"/>
            <a:r>
              <a:rPr lang="en-US" sz="1600" dirty="0">
                <a:solidFill>
                  <a:schemeClr val="bg1"/>
                </a:solidFill>
              </a:rPr>
              <a:t>Started because brethren don’t think the church can do the work</a:t>
            </a:r>
          </a:p>
          <a:p>
            <a:pPr lvl="1"/>
            <a:r>
              <a:rPr lang="en-US" sz="1600" dirty="0">
                <a:solidFill>
                  <a:schemeClr val="bg1"/>
                </a:solidFill>
              </a:rPr>
              <a:t>They think they can improve on God’s design in the church</a:t>
            </a:r>
          </a:p>
          <a:p>
            <a:pPr lvl="1"/>
            <a:endParaRPr lang="en-US" sz="1600" dirty="0">
              <a:solidFill>
                <a:schemeClr val="bg1"/>
              </a:solidFill>
            </a:endParaRPr>
          </a:p>
          <a:p>
            <a:endParaRPr lang="en-US" sz="2000" dirty="0">
              <a:solidFill>
                <a:schemeClr val="bg1"/>
              </a:solidFill>
            </a:endParaRPr>
          </a:p>
        </p:txBody>
      </p:sp>
    </p:spTree>
    <p:extLst>
      <p:ext uri="{BB962C8B-B14F-4D97-AF65-F5344CB8AC3E}">
        <p14:creationId xmlns:p14="http://schemas.microsoft.com/office/powerpoint/2010/main" val="41199377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86F9BF-D15C-BE97-BA7E-40FDEDB4FF4B}"/>
              </a:ext>
            </a:extLst>
          </p:cNvPr>
          <p:cNvSpPr>
            <a:spLocks noGrp="1"/>
          </p:cNvSpPr>
          <p:nvPr>
            <p:ph type="title"/>
          </p:nvPr>
        </p:nvSpPr>
        <p:spPr>
          <a:xfrm>
            <a:off x="4546602" y="169106"/>
            <a:ext cx="7475069" cy="1323439"/>
          </a:xfrm>
        </p:spPr>
        <p:txBody>
          <a:bodyPr anchor="t">
            <a:normAutofit fontScale="90000"/>
          </a:bodyPr>
          <a:lstStyle/>
          <a:p>
            <a:r>
              <a:rPr lang="en-US" sz="3400" dirty="0">
                <a:solidFill>
                  <a:schemeClr val="bg1"/>
                </a:solidFill>
              </a:rPr>
              <a:t>Warren’s 9 Point Biblical Proofs of Proposition on Church Cooperation, pg. 39-90</a:t>
            </a:r>
          </a:p>
        </p:txBody>
      </p:sp>
      <p:pic>
        <p:nvPicPr>
          <p:cNvPr id="4" name="Picture 2">
            <a:extLst>
              <a:ext uri="{FF2B5EF4-FFF2-40B4-BE49-F238E27FC236}">
                <a16:creationId xmlns:a16="http://schemas.microsoft.com/office/drawing/2014/main" id="{DF2546F7-2993-3C2E-774B-9F2B196AF2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80"/>
          <a:stretch/>
        </p:blipFill>
        <p:spPr bwMode="auto">
          <a:xfrm>
            <a:off x="20" y="10"/>
            <a:ext cx="4546582"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noFill/>
          <a:effectLst/>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2" name="Freeform: Shape 11">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1089B2C7-DCFE-7F20-B788-334572A0821A}"/>
              </a:ext>
            </a:extLst>
          </p:cNvPr>
          <p:cNvSpPr>
            <a:spLocks noGrp="1"/>
          </p:cNvSpPr>
          <p:nvPr>
            <p:ph idx="1"/>
          </p:nvPr>
        </p:nvSpPr>
        <p:spPr>
          <a:xfrm>
            <a:off x="4760258" y="1356851"/>
            <a:ext cx="7539318" cy="5501149"/>
          </a:xfrm>
        </p:spPr>
        <p:txBody>
          <a:bodyPr>
            <a:noAutofit/>
          </a:bodyPr>
          <a:lstStyle/>
          <a:p>
            <a:pPr marL="0" indent="0">
              <a:buNone/>
            </a:pPr>
            <a:r>
              <a:rPr lang="en-US" sz="2000" dirty="0">
                <a:solidFill>
                  <a:schemeClr val="bg1"/>
                </a:solidFill>
              </a:rPr>
              <a:t>9. “</a:t>
            </a:r>
            <a:r>
              <a:rPr lang="en-US" sz="1800" i="1" kern="0" dirty="0">
                <a:solidFill>
                  <a:schemeClr val="bg1"/>
                </a:solidFill>
                <a:effectLst/>
                <a:latin typeface="Calibri" panose="020F0502020204030204" pitchFamily="34" charset="0"/>
                <a:ea typeface="Aptos" panose="020B0004020202020204" pitchFamily="34" charset="0"/>
                <a:cs typeface="Times New Roman" panose="02020603050405020304" pitchFamily="18" charset="0"/>
              </a:rPr>
              <a:t>There can be right or liberty where there is no specific obligation</a:t>
            </a:r>
            <a:r>
              <a:rPr lang="en-US" sz="1800" kern="0" dirty="0">
                <a:solidFill>
                  <a:schemeClr val="bg1"/>
                </a:solidFill>
                <a:effectLst/>
                <a:latin typeface="Calibri" panose="020F0502020204030204" pitchFamily="34" charset="0"/>
                <a:ea typeface="Aptos" panose="020B0004020202020204" pitchFamily="34" charset="0"/>
                <a:cs typeface="Times New Roman" panose="02020603050405020304" pitchFamily="18" charset="0"/>
              </a:rPr>
              <a:t>.</a:t>
            </a:r>
            <a:r>
              <a:rPr lang="en-US" sz="2000" dirty="0">
                <a:solidFill>
                  <a:schemeClr val="bg1"/>
                </a:solidFill>
              </a:rPr>
              <a:t>”</a:t>
            </a:r>
            <a:endParaRPr lang="en-US" sz="1200" baseline="30000" dirty="0">
              <a:solidFill>
                <a:schemeClr val="bg1"/>
              </a:solidFill>
            </a:endParaRPr>
          </a:p>
          <a:p>
            <a:endParaRPr lang="en-US" sz="2000" dirty="0">
              <a:solidFill>
                <a:schemeClr val="bg1"/>
              </a:solidFill>
            </a:endParaRPr>
          </a:p>
          <a:p>
            <a:r>
              <a:rPr lang="en-US" sz="1800" kern="0" dirty="0">
                <a:solidFill>
                  <a:schemeClr val="bg1"/>
                </a:solidFill>
                <a:effectLst/>
                <a:latin typeface="Calibri" panose="020F0502020204030204" pitchFamily="34" charset="0"/>
                <a:ea typeface="Aptos" panose="020B0004020202020204" pitchFamily="34" charset="0"/>
              </a:rPr>
              <a:t>“Someone says, “Show me where the churches must act in just this specific way.” Well, so far as I know, no one has ever said that the churches </a:t>
            </a:r>
            <a:r>
              <a:rPr lang="en-US" sz="1800" i="1" kern="0" dirty="0">
                <a:solidFill>
                  <a:schemeClr val="bg1"/>
                </a:solidFill>
                <a:effectLst/>
                <a:latin typeface="Calibri" panose="020F0502020204030204" pitchFamily="34" charset="0"/>
                <a:ea typeface="Aptos" panose="020B0004020202020204" pitchFamily="34" charset="0"/>
              </a:rPr>
              <a:t>must</a:t>
            </a:r>
            <a:r>
              <a:rPr lang="en-US" sz="1800" kern="0" dirty="0">
                <a:solidFill>
                  <a:schemeClr val="bg1"/>
                </a:solidFill>
                <a:effectLst/>
                <a:latin typeface="Calibri" panose="020F0502020204030204" pitchFamily="34" charset="0"/>
                <a:ea typeface="Aptos" panose="020B0004020202020204" pitchFamily="34" charset="0"/>
              </a:rPr>
              <a:t> act in just a certain way in these matters. After all, you know, it is not those who </a:t>
            </a:r>
            <a:r>
              <a:rPr lang="en-US" sz="1800" i="1" kern="0" dirty="0">
                <a:solidFill>
                  <a:schemeClr val="bg1"/>
                </a:solidFill>
                <a:effectLst/>
                <a:latin typeface="Calibri" panose="020F0502020204030204" pitchFamily="34" charset="0"/>
                <a:ea typeface="Aptos" panose="020B0004020202020204" pitchFamily="34" charset="0"/>
              </a:rPr>
              <a:t>uphold</a:t>
            </a:r>
            <a:r>
              <a:rPr lang="en-US" sz="1800" kern="0" dirty="0">
                <a:solidFill>
                  <a:schemeClr val="bg1"/>
                </a:solidFill>
                <a:effectLst/>
                <a:latin typeface="Calibri" panose="020F0502020204030204" pitchFamily="34" charset="0"/>
                <a:ea typeface="Aptos" panose="020B0004020202020204" pitchFamily="34" charset="0"/>
              </a:rPr>
              <a:t> church cooperation who claim to have found an “exclusive pattern”, but those who </a:t>
            </a:r>
            <a:r>
              <a:rPr lang="en-US" sz="1800" i="1" kern="0" dirty="0">
                <a:solidFill>
                  <a:schemeClr val="bg1"/>
                </a:solidFill>
                <a:effectLst/>
                <a:latin typeface="Calibri" panose="020F0502020204030204" pitchFamily="34" charset="0"/>
                <a:ea typeface="Aptos" panose="020B0004020202020204" pitchFamily="34" charset="0"/>
              </a:rPr>
              <a:t>oppose</a:t>
            </a:r>
            <a:r>
              <a:rPr lang="en-US" sz="1800" kern="0" dirty="0">
                <a:solidFill>
                  <a:schemeClr val="bg1"/>
                </a:solidFill>
                <a:effectLst/>
                <a:latin typeface="Calibri" panose="020F0502020204030204" pitchFamily="34" charset="0"/>
                <a:ea typeface="Aptos" panose="020B0004020202020204" pitchFamily="34" charset="0"/>
              </a:rPr>
              <a:t> such. I certainly wouldn’t affirm that sending your funds to Highland in Abilene is the </a:t>
            </a:r>
            <a:r>
              <a:rPr lang="en-US" sz="1800" i="1" kern="0" dirty="0">
                <a:solidFill>
                  <a:schemeClr val="bg1"/>
                </a:solidFill>
                <a:effectLst/>
                <a:latin typeface="Calibri" panose="020F0502020204030204" pitchFamily="34" charset="0"/>
                <a:ea typeface="Aptos" panose="020B0004020202020204" pitchFamily="34" charset="0"/>
              </a:rPr>
              <a:t>only</a:t>
            </a:r>
            <a:r>
              <a:rPr lang="en-US" sz="1800" kern="0" dirty="0">
                <a:solidFill>
                  <a:schemeClr val="bg1"/>
                </a:solidFill>
                <a:effectLst/>
                <a:latin typeface="Calibri" panose="020F0502020204030204" pitchFamily="34" charset="0"/>
                <a:ea typeface="Aptos" panose="020B0004020202020204" pitchFamily="34" charset="0"/>
              </a:rPr>
              <a:t> way you can use those funds. All I affirm is: it is </a:t>
            </a:r>
            <a:r>
              <a:rPr lang="en-US" sz="1800" i="1" kern="0" dirty="0">
                <a:solidFill>
                  <a:schemeClr val="bg1"/>
                </a:solidFill>
                <a:effectLst/>
                <a:latin typeface="Calibri" panose="020F0502020204030204" pitchFamily="34" charset="0"/>
                <a:ea typeface="Aptos" panose="020B0004020202020204" pitchFamily="34" charset="0"/>
              </a:rPr>
              <a:t>a</a:t>
            </a:r>
            <a:r>
              <a:rPr lang="en-US" sz="1800" kern="0" dirty="0">
                <a:solidFill>
                  <a:schemeClr val="bg1"/>
                </a:solidFill>
                <a:effectLst/>
                <a:latin typeface="Calibri" panose="020F0502020204030204" pitchFamily="34" charset="0"/>
                <a:ea typeface="Aptos" panose="020B0004020202020204" pitchFamily="34" charset="0"/>
              </a:rPr>
              <a:t> way that you may scripturally use those funds. If you want to use your funds in some other way, that is your right. You have liberty of action to use all of your funds in the preaching of the Gospel without sending any money at all to Highland.”</a:t>
            </a:r>
            <a:endParaRPr lang="en-US" sz="1600" dirty="0">
              <a:solidFill>
                <a:schemeClr val="bg1"/>
              </a:solidFill>
            </a:endParaRPr>
          </a:p>
          <a:p>
            <a:r>
              <a:rPr lang="en-US" sz="2000" dirty="0">
                <a:solidFill>
                  <a:schemeClr val="bg1"/>
                </a:solidFill>
              </a:rPr>
              <a:t>No scripture given to prove this point.</a:t>
            </a:r>
          </a:p>
          <a:p>
            <a:r>
              <a:rPr lang="en-US" sz="2000" dirty="0">
                <a:solidFill>
                  <a:schemeClr val="bg1"/>
                </a:solidFill>
              </a:rPr>
              <a:t>The Herald of Truth he mentions here is a human organization</a:t>
            </a:r>
          </a:p>
          <a:p>
            <a:pPr lvl="1"/>
            <a:r>
              <a:rPr lang="en-US" sz="1600" dirty="0">
                <a:solidFill>
                  <a:schemeClr val="bg1"/>
                </a:solidFill>
              </a:rPr>
              <a:t>It is not a matter of HOW but WHO is doing the work of the church</a:t>
            </a:r>
          </a:p>
          <a:p>
            <a:pPr lvl="1"/>
            <a:r>
              <a:rPr lang="en-US" sz="1600" dirty="0">
                <a:solidFill>
                  <a:schemeClr val="bg1"/>
                </a:solidFill>
              </a:rPr>
              <a:t>Is it the Highland church in Abilene or is it the Herald of Truth Organization?</a:t>
            </a:r>
          </a:p>
          <a:p>
            <a:pPr lvl="1"/>
            <a:r>
              <a:rPr lang="en-US" sz="1600" dirty="0">
                <a:solidFill>
                  <a:schemeClr val="bg1"/>
                </a:solidFill>
              </a:rPr>
              <a:t>The Herald of Truth must employ means (the how) to do the work</a:t>
            </a:r>
          </a:p>
          <a:p>
            <a:pPr lvl="1"/>
            <a:r>
              <a:rPr lang="en-US" sz="1600" dirty="0">
                <a:solidFill>
                  <a:schemeClr val="bg1"/>
                </a:solidFill>
              </a:rPr>
              <a:t>The church is to preach the gospel, that is the who  Mt 28:18-20</a:t>
            </a:r>
          </a:p>
          <a:p>
            <a:pPr lvl="1"/>
            <a:r>
              <a:rPr lang="en-US" sz="1600" dirty="0">
                <a:solidFill>
                  <a:schemeClr val="bg1"/>
                </a:solidFill>
              </a:rPr>
              <a:t>The church cannot cede its responsibility to any human organization </a:t>
            </a:r>
          </a:p>
          <a:p>
            <a:pPr lvl="1"/>
            <a:endParaRPr lang="en-US" sz="1600" dirty="0">
              <a:solidFill>
                <a:schemeClr val="bg1"/>
              </a:solidFill>
            </a:endParaRPr>
          </a:p>
          <a:p>
            <a:pPr lvl="1"/>
            <a:endParaRPr lang="en-US" sz="1600" dirty="0">
              <a:solidFill>
                <a:schemeClr val="bg1"/>
              </a:solidFill>
            </a:endParaRPr>
          </a:p>
          <a:p>
            <a:endParaRPr lang="en-US" sz="2000" dirty="0">
              <a:solidFill>
                <a:schemeClr val="bg1"/>
              </a:solidFill>
            </a:endParaRPr>
          </a:p>
        </p:txBody>
      </p:sp>
    </p:spTree>
    <p:extLst>
      <p:ext uri="{BB962C8B-B14F-4D97-AF65-F5344CB8AC3E}">
        <p14:creationId xmlns:p14="http://schemas.microsoft.com/office/powerpoint/2010/main" val="15131915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86F9BF-D15C-BE97-BA7E-40FDEDB4FF4B}"/>
              </a:ext>
            </a:extLst>
          </p:cNvPr>
          <p:cNvSpPr>
            <a:spLocks noGrp="1"/>
          </p:cNvSpPr>
          <p:nvPr>
            <p:ph type="title"/>
          </p:nvPr>
        </p:nvSpPr>
        <p:spPr>
          <a:xfrm>
            <a:off x="5173640" y="169106"/>
            <a:ext cx="6140449" cy="1323439"/>
          </a:xfrm>
        </p:spPr>
        <p:txBody>
          <a:bodyPr anchor="t">
            <a:normAutofit fontScale="90000"/>
          </a:bodyPr>
          <a:lstStyle/>
          <a:p>
            <a:r>
              <a:rPr lang="en-US" sz="3400" dirty="0">
                <a:solidFill>
                  <a:schemeClr val="bg1"/>
                </a:solidFill>
              </a:rPr>
              <a:t>Warren’s Biblical Proof of Proposition on Church Cooperation, pg. 39-90</a:t>
            </a:r>
          </a:p>
        </p:txBody>
      </p:sp>
      <p:pic>
        <p:nvPicPr>
          <p:cNvPr id="4" name="Picture 2">
            <a:extLst>
              <a:ext uri="{FF2B5EF4-FFF2-40B4-BE49-F238E27FC236}">
                <a16:creationId xmlns:a16="http://schemas.microsoft.com/office/drawing/2014/main" id="{DF2546F7-2993-3C2E-774B-9F2B196AF2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80"/>
          <a:stretch/>
        </p:blipFill>
        <p:spPr bwMode="auto">
          <a:xfrm>
            <a:off x="20" y="10"/>
            <a:ext cx="4546582"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noFill/>
          <a:effectLst/>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2" name="Freeform: Shape 11">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1089B2C7-DCFE-7F20-B788-334572A0821A}"/>
              </a:ext>
            </a:extLst>
          </p:cNvPr>
          <p:cNvSpPr>
            <a:spLocks noGrp="1"/>
          </p:cNvSpPr>
          <p:nvPr>
            <p:ph idx="1"/>
          </p:nvPr>
        </p:nvSpPr>
        <p:spPr>
          <a:xfrm>
            <a:off x="4852553" y="1356851"/>
            <a:ext cx="7052576" cy="5332043"/>
          </a:xfrm>
        </p:spPr>
        <p:txBody>
          <a:bodyPr>
            <a:noAutofit/>
          </a:bodyPr>
          <a:lstStyle/>
          <a:p>
            <a:pPr marL="0" indent="0">
              <a:buNone/>
            </a:pPr>
            <a:r>
              <a:rPr lang="en-US" sz="1800" dirty="0">
                <a:solidFill>
                  <a:schemeClr val="bg1">
                    <a:alpha val="80000"/>
                  </a:schemeClr>
                </a:solidFill>
              </a:rPr>
              <a:t>I have listed every passage he used in his proof of the Sponsoring Church</a:t>
            </a:r>
          </a:p>
          <a:p>
            <a:r>
              <a:rPr lang="en-US" sz="1600" dirty="0">
                <a:solidFill>
                  <a:schemeClr val="bg1">
                    <a:alpha val="80000"/>
                  </a:schemeClr>
                </a:solidFill>
              </a:rPr>
              <a:t>1 Pet. 5:2 Tend flock of God which is  among you, not Sponsoring C.</a:t>
            </a:r>
          </a:p>
          <a:p>
            <a:r>
              <a:rPr lang="en-US" sz="1600" dirty="0">
                <a:solidFill>
                  <a:schemeClr val="bg1">
                    <a:alpha val="80000"/>
                  </a:schemeClr>
                </a:solidFill>
              </a:rPr>
              <a:t>Heb. 13:7,17 Remember and obey elders, not Sponsoring C.</a:t>
            </a:r>
          </a:p>
          <a:p>
            <a:r>
              <a:rPr lang="en-US" sz="1600" dirty="0">
                <a:solidFill>
                  <a:schemeClr val="bg1">
                    <a:alpha val="80000"/>
                  </a:schemeClr>
                </a:solidFill>
              </a:rPr>
              <a:t>Acts 20:28 – Take heed to yourselves and to all the flock, not S.C.</a:t>
            </a:r>
          </a:p>
          <a:p>
            <a:r>
              <a:rPr lang="en-US" sz="1600" dirty="0">
                <a:solidFill>
                  <a:schemeClr val="bg1">
                    <a:alpha val="80000"/>
                  </a:schemeClr>
                </a:solidFill>
              </a:rPr>
              <a:t>2 Cor 8:1-5 – Churches in Macedonia gave of deep poverty, not S.C.</a:t>
            </a:r>
          </a:p>
          <a:p>
            <a:r>
              <a:rPr lang="en-US" sz="1600" dirty="0">
                <a:solidFill>
                  <a:schemeClr val="bg1">
                    <a:alpha val="80000"/>
                  </a:schemeClr>
                </a:solidFill>
              </a:rPr>
              <a:t>Rom. 15:26-28 – Churches in Macedonia and Achaia gave to relieve needy saints at Jerusalem, not Sponsoring Church</a:t>
            </a:r>
          </a:p>
          <a:p>
            <a:r>
              <a:rPr lang="en-US" sz="1600" dirty="0">
                <a:solidFill>
                  <a:schemeClr val="bg1">
                    <a:alpha val="80000"/>
                  </a:schemeClr>
                </a:solidFill>
              </a:rPr>
              <a:t>Acts 15:23-32 – Antioch church sent Paul and Barnabas to problem that reached them from Jerusalem, not Sponsoring Church</a:t>
            </a:r>
          </a:p>
          <a:p>
            <a:r>
              <a:rPr lang="en-US" sz="1600" dirty="0">
                <a:solidFill>
                  <a:schemeClr val="bg1">
                    <a:alpha val="80000"/>
                  </a:schemeClr>
                </a:solidFill>
              </a:rPr>
              <a:t>2 Cor 11:8 – Paul taking wages from other churches, not Sponsoring C.</a:t>
            </a:r>
          </a:p>
          <a:p>
            <a:r>
              <a:rPr lang="en-US" sz="1600" dirty="0">
                <a:solidFill>
                  <a:schemeClr val="bg1">
                    <a:alpha val="80000"/>
                  </a:schemeClr>
                </a:solidFill>
              </a:rPr>
              <a:t>2 Cor 8:13-14 – Church giving benevolent aid to needy saints, not S.C.</a:t>
            </a:r>
          </a:p>
          <a:p>
            <a:r>
              <a:rPr lang="en-US" sz="1600" dirty="0">
                <a:solidFill>
                  <a:schemeClr val="bg1">
                    <a:alpha val="80000"/>
                  </a:schemeClr>
                </a:solidFill>
              </a:rPr>
              <a:t>Rom. 15:31 – Contribution for Benevolence to Jerusalem, not S.C.</a:t>
            </a:r>
          </a:p>
          <a:p>
            <a:r>
              <a:rPr lang="en-US" sz="1600" dirty="0">
                <a:solidFill>
                  <a:schemeClr val="bg1">
                    <a:alpha val="80000"/>
                  </a:schemeClr>
                </a:solidFill>
              </a:rPr>
              <a:t>Acts 11:27-30 – Contribution for Saints in Judea, not Sponsoring C.</a:t>
            </a:r>
          </a:p>
          <a:p>
            <a:r>
              <a:rPr lang="en-US" sz="1600" dirty="0">
                <a:solidFill>
                  <a:schemeClr val="bg1">
                    <a:alpha val="80000"/>
                  </a:schemeClr>
                </a:solidFill>
              </a:rPr>
              <a:t>Eph. 5:14 – Awake thou that </a:t>
            </a:r>
            <a:r>
              <a:rPr lang="en-US" sz="1600" dirty="0" err="1">
                <a:solidFill>
                  <a:schemeClr val="bg1">
                    <a:alpha val="80000"/>
                  </a:schemeClr>
                </a:solidFill>
              </a:rPr>
              <a:t>sleepest</a:t>
            </a:r>
            <a:r>
              <a:rPr lang="en-US" sz="1600" dirty="0">
                <a:solidFill>
                  <a:schemeClr val="bg1">
                    <a:alpha val="80000"/>
                  </a:schemeClr>
                </a:solidFill>
              </a:rPr>
              <a:t>, arise and the dead and Christ shall shine upon you, not Sponsoring Church</a:t>
            </a:r>
          </a:p>
          <a:p>
            <a:pPr marL="0" indent="0">
              <a:buNone/>
            </a:pPr>
            <a:r>
              <a:rPr lang="en-US" sz="1800" dirty="0">
                <a:solidFill>
                  <a:schemeClr val="bg1">
                    <a:alpha val="80000"/>
                  </a:schemeClr>
                </a:solidFill>
              </a:rPr>
              <a:t>NOT ONE PASSAGE SUPPORTING SPONSORING CHURCH IN 51 PAGES</a:t>
            </a:r>
          </a:p>
        </p:txBody>
      </p:sp>
    </p:spTree>
    <p:extLst>
      <p:ext uri="{BB962C8B-B14F-4D97-AF65-F5344CB8AC3E}">
        <p14:creationId xmlns:p14="http://schemas.microsoft.com/office/powerpoint/2010/main" val="2121673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86F9BF-D15C-BE97-BA7E-40FDEDB4FF4B}"/>
              </a:ext>
            </a:extLst>
          </p:cNvPr>
          <p:cNvSpPr>
            <a:spLocks noGrp="1"/>
          </p:cNvSpPr>
          <p:nvPr>
            <p:ph type="title"/>
          </p:nvPr>
        </p:nvSpPr>
        <p:spPr>
          <a:xfrm>
            <a:off x="5173640" y="169106"/>
            <a:ext cx="6140449" cy="1323439"/>
          </a:xfrm>
        </p:spPr>
        <p:txBody>
          <a:bodyPr anchor="t">
            <a:normAutofit fontScale="90000"/>
          </a:bodyPr>
          <a:lstStyle/>
          <a:p>
            <a:r>
              <a:rPr lang="en-US" sz="3400" dirty="0">
                <a:solidFill>
                  <a:schemeClr val="bg1"/>
                </a:solidFill>
              </a:rPr>
              <a:t>Warren’s Biblical Proof of Proposition on Church Cooperation, pg. 39-90</a:t>
            </a:r>
          </a:p>
        </p:txBody>
      </p:sp>
      <p:pic>
        <p:nvPicPr>
          <p:cNvPr id="4" name="Picture 2">
            <a:extLst>
              <a:ext uri="{FF2B5EF4-FFF2-40B4-BE49-F238E27FC236}">
                <a16:creationId xmlns:a16="http://schemas.microsoft.com/office/drawing/2014/main" id="{DF2546F7-2993-3C2E-774B-9F2B196AF2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80"/>
          <a:stretch/>
        </p:blipFill>
        <p:spPr bwMode="auto">
          <a:xfrm>
            <a:off x="20" y="10"/>
            <a:ext cx="4546582"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noFill/>
          <a:effectLst/>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2" name="Freeform: Shape 11">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1089B2C7-DCFE-7F20-B788-334572A0821A}"/>
              </a:ext>
            </a:extLst>
          </p:cNvPr>
          <p:cNvSpPr>
            <a:spLocks noGrp="1"/>
          </p:cNvSpPr>
          <p:nvPr>
            <p:ph idx="1"/>
          </p:nvPr>
        </p:nvSpPr>
        <p:spPr>
          <a:xfrm>
            <a:off x="4852553" y="1356851"/>
            <a:ext cx="7178082" cy="5332043"/>
          </a:xfrm>
        </p:spPr>
        <p:txBody>
          <a:bodyPr>
            <a:noAutofit/>
          </a:bodyPr>
          <a:lstStyle/>
          <a:p>
            <a:pPr marL="0" indent="0">
              <a:buNone/>
            </a:pPr>
            <a:r>
              <a:rPr lang="en-US" sz="2000" dirty="0">
                <a:solidFill>
                  <a:schemeClr val="bg1">
                    <a:alpha val="80000"/>
                  </a:schemeClr>
                </a:solidFill>
              </a:rPr>
              <a:t>Every passage Warren used in his “proof” of the Sponsoring Church</a:t>
            </a:r>
          </a:p>
          <a:p>
            <a:r>
              <a:rPr lang="en-US" sz="1800" dirty="0">
                <a:solidFill>
                  <a:schemeClr val="bg1">
                    <a:alpha val="80000"/>
                  </a:schemeClr>
                </a:solidFill>
              </a:rPr>
              <a:t>1 Cor. 13:8-10 – About Completed revelation, not Sponsoring C.</a:t>
            </a:r>
          </a:p>
          <a:p>
            <a:r>
              <a:rPr lang="en-US" sz="1800" dirty="0">
                <a:solidFill>
                  <a:schemeClr val="bg1">
                    <a:alpha val="80000"/>
                  </a:schemeClr>
                </a:solidFill>
              </a:rPr>
              <a:t>Eph. 4:13 – The offices God gave the church, not Sponsoring C.</a:t>
            </a:r>
          </a:p>
          <a:p>
            <a:r>
              <a:rPr lang="en-US" sz="1800" dirty="0">
                <a:solidFill>
                  <a:schemeClr val="bg1">
                    <a:alpha val="80000"/>
                  </a:schemeClr>
                </a:solidFill>
              </a:rPr>
              <a:t>Eph. 5:19 – Singing, not Sponsoring Church</a:t>
            </a:r>
          </a:p>
          <a:p>
            <a:r>
              <a:rPr lang="en-US" sz="1800" dirty="0">
                <a:solidFill>
                  <a:schemeClr val="bg1">
                    <a:alpha val="80000"/>
                  </a:schemeClr>
                </a:solidFill>
              </a:rPr>
              <a:t>1 Cor. 16:1-2 – How the church raises its funds, not Sponsoring C.</a:t>
            </a:r>
          </a:p>
          <a:p>
            <a:r>
              <a:rPr lang="en-US" sz="1800" dirty="0">
                <a:solidFill>
                  <a:schemeClr val="bg1">
                    <a:alpha val="80000"/>
                  </a:schemeClr>
                </a:solidFill>
              </a:rPr>
              <a:t>Acts 20:7 – Lord’s Supper, not Sponsoring Church</a:t>
            </a:r>
          </a:p>
          <a:p>
            <a:r>
              <a:rPr lang="en-US" sz="1800" dirty="0">
                <a:solidFill>
                  <a:schemeClr val="bg1">
                    <a:alpha val="80000"/>
                  </a:schemeClr>
                </a:solidFill>
              </a:rPr>
              <a:t>Acts 2:42 – Scriptural to have prayer, not Sponsoring C.</a:t>
            </a:r>
          </a:p>
          <a:p>
            <a:r>
              <a:rPr lang="en-US" sz="1800" dirty="0">
                <a:solidFill>
                  <a:schemeClr val="bg1">
                    <a:alpha val="80000"/>
                  </a:schemeClr>
                </a:solidFill>
              </a:rPr>
              <a:t>Mt. 28:19-20 – Great Commission, not Sponsoring Church</a:t>
            </a:r>
          </a:p>
          <a:p>
            <a:r>
              <a:rPr lang="en-US" sz="1800" dirty="0">
                <a:solidFill>
                  <a:schemeClr val="bg1">
                    <a:alpha val="80000"/>
                  </a:schemeClr>
                </a:solidFill>
              </a:rPr>
              <a:t>Phil. 2:15-16 – Church holds for the word of life, not Sponsoring C.</a:t>
            </a:r>
          </a:p>
          <a:p>
            <a:r>
              <a:rPr lang="en-US" sz="1800" dirty="0">
                <a:solidFill>
                  <a:schemeClr val="bg1">
                    <a:alpha val="80000"/>
                  </a:schemeClr>
                </a:solidFill>
              </a:rPr>
              <a:t>1 Tim. 3:15 – Church is pillar and ground of truth, not Sponsoring C.</a:t>
            </a:r>
          </a:p>
          <a:p>
            <a:r>
              <a:rPr lang="en-US" sz="1800" dirty="0">
                <a:solidFill>
                  <a:schemeClr val="bg1">
                    <a:alpha val="80000"/>
                  </a:schemeClr>
                </a:solidFill>
              </a:rPr>
              <a:t>Phil. 2:13 – God works in us to will and work, not Sponsoring C.</a:t>
            </a:r>
          </a:p>
          <a:p>
            <a:r>
              <a:rPr lang="en-US" sz="1800" dirty="0">
                <a:solidFill>
                  <a:schemeClr val="bg1">
                    <a:alpha val="80000"/>
                  </a:schemeClr>
                </a:solidFill>
              </a:rPr>
              <a:t>2 Cor. 8:10-11 – Corinthian church willed to send contribution to the needs of the saints, not Sponsoring Church</a:t>
            </a:r>
          </a:p>
          <a:p>
            <a:r>
              <a:rPr lang="en-US" sz="1800" dirty="0">
                <a:solidFill>
                  <a:schemeClr val="bg1">
                    <a:alpha val="80000"/>
                  </a:schemeClr>
                </a:solidFill>
              </a:rPr>
              <a:t>Acts 20:28 – Elders take heed to themselves and all the flock, not sponsoring church</a:t>
            </a:r>
          </a:p>
          <a:p>
            <a:pPr marL="0" indent="0">
              <a:buNone/>
            </a:pPr>
            <a:endParaRPr lang="en-US" sz="1800" dirty="0">
              <a:solidFill>
                <a:schemeClr val="bg1">
                  <a:alpha val="80000"/>
                </a:schemeClr>
              </a:solidFill>
            </a:endParaRPr>
          </a:p>
        </p:txBody>
      </p:sp>
    </p:spTree>
    <p:extLst>
      <p:ext uri="{BB962C8B-B14F-4D97-AF65-F5344CB8AC3E}">
        <p14:creationId xmlns:p14="http://schemas.microsoft.com/office/powerpoint/2010/main" val="40948062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86F9BF-D15C-BE97-BA7E-40FDEDB4FF4B}"/>
              </a:ext>
            </a:extLst>
          </p:cNvPr>
          <p:cNvSpPr>
            <a:spLocks noGrp="1"/>
          </p:cNvSpPr>
          <p:nvPr>
            <p:ph type="title"/>
          </p:nvPr>
        </p:nvSpPr>
        <p:spPr>
          <a:xfrm>
            <a:off x="5173640" y="169106"/>
            <a:ext cx="6140449" cy="1323439"/>
          </a:xfrm>
        </p:spPr>
        <p:txBody>
          <a:bodyPr anchor="t">
            <a:normAutofit fontScale="90000"/>
          </a:bodyPr>
          <a:lstStyle/>
          <a:p>
            <a:r>
              <a:rPr lang="en-US" sz="3400" dirty="0">
                <a:solidFill>
                  <a:schemeClr val="bg1"/>
                </a:solidFill>
              </a:rPr>
              <a:t>Warren’s Biblical Proof of Proposition on Church Cooperation, pg. 39-90</a:t>
            </a:r>
          </a:p>
        </p:txBody>
      </p:sp>
      <p:pic>
        <p:nvPicPr>
          <p:cNvPr id="4" name="Picture 2">
            <a:extLst>
              <a:ext uri="{FF2B5EF4-FFF2-40B4-BE49-F238E27FC236}">
                <a16:creationId xmlns:a16="http://schemas.microsoft.com/office/drawing/2014/main" id="{DF2546F7-2993-3C2E-774B-9F2B196AF2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80"/>
          <a:stretch/>
        </p:blipFill>
        <p:spPr bwMode="auto">
          <a:xfrm>
            <a:off x="20" y="10"/>
            <a:ext cx="4546582"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noFill/>
          <a:effectLst/>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2" name="Freeform: Shape 11">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1089B2C7-DCFE-7F20-B788-334572A0821A}"/>
              </a:ext>
            </a:extLst>
          </p:cNvPr>
          <p:cNvSpPr>
            <a:spLocks noGrp="1"/>
          </p:cNvSpPr>
          <p:nvPr>
            <p:ph idx="1"/>
          </p:nvPr>
        </p:nvSpPr>
        <p:spPr>
          <a:xfrm>
            <a:off x="4852553" y="1356851"/>
            <a:ext cx="7187047" cy="5332043"/>
          </a:xfrm>
        </p:spPr>
        <p:txBody>
          <a:bodyPr>
            <a:noAutofit/>
          </a:bodyPr>
          <a:lstStyle/>
          <a:p>
            <a:pPr marL="0" indent="0">
              <a:buNone/>
            </a:pPr>
            <a:r>
              <a:rPr lang="en-US" sz="2000" dirty="0">
                <a:solidFill>
                  <a:schemeClr val="bg1">
                    <a:alpha val="80000"/>
                  </a:schemeClr>
                </a:solidFill>
              </a:rPr>
              <a:t>Every passage Warren used in his “proof” of the Sponsoring Church</a:t>
            </a:r>
          </a:p>
          <a:p>
            <a:r>
              <a:rPr lang="en-US" dirty="0">
                <a:solidFill>
                  <a:schemeClr val="bg1">
                    <a:alpha val="80000"/>
                  </a:schemeClr>
                </a:solidFill>
              </a:rPr>
              <a:t>Not  single passage Warren presented proves the Sponsoring Church which is what he is attempting to prove.  </a:t>
            </a:r>
          </a:p>
          <a:p>
            <a:r>
              <a:rPr lang="en-US" dirty="0">
                <a:solidFill>
                  <a:schemeClr val="bg1">
                    <a:alpha val="80000"/>
                  </a:schemeClr>
                </a:solidFill>
              </a:rPr>
              <a:t>He also seeks to prove that the church can create a human organization (like the Herald of Truth) to do the work of preaching for the church.  There is no scriptural evidence to support either one. </a:t>
            </a:r>
          </a:p>
          <a:p>
            <a:pPr marL="0" indent="0">
              <a:buNone/>
            </a:pPr>
            <a:endParaRPr lang="en-US" sz="1800" dirty="0">
              <a:solidFill>
                <a:schemeClr val="bg1">
                  <a:alpha val="80000"/>
                </a:schemeClr>
              </a:solidFill>
            </a:endParaRPr>
          </a:p>
        </p:txBody>
      </p:sp>
    </p:spTree>
    <p:extLst>
      <p:ext uri="{BB962C8B-B14F-4D97-AF65-F5344CB8AC3E}">
        <p14:creationId xmlns:p14="http://schemas.microsoft.com/office/powerpoint/2010/main" val="42836453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16A15A88-001A-4EEF-8984-D87E64359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DD2DDC-B0D8-E6A2-9285-FAF6865B4FB0}"/>
              </a:ext>
            </a:extLst>
          </p:cNvPr>
          <p:cNvSpPr>
            <a:spLocks noGrp="1"/>
          </p:cNvSpPr>
          <p:nvPr>
            <p:ph type="ctrTitle"/>
          </p:nvPr>
        </p:nvSpPr>
        <p:spPr>
          <a:xfrm>
            <a:off x="5232400" y="438767"/>
            <a:ext cx="6124576" cy="879045"/>
          </a:xfrm>
        </p:spPr>
        <p:txBody>
          <a:bodyPr>
            <a:normAutofit/>
          </a:bodyPr>
          <a:lstStyle/>
          <a:p>
            <a:r>
              <a:rPr lang="en-US" sz="5000" dirty="0">
                <a:solidFill>
                  <a:schemeClr val="bg1"/>
                </a:solidFill>
              </a:rPr>
              <a:t>Syllogism Defined</a:t>
            </a:r>
          </a:p>
        </p:txBody>
      </p:sp>
      <p:sp>
        <p:nvSpPr>
          <p:cNvPr id="3" name="Subtitle 2">
            <a:extLst>
              <a:ext uri="{FF2B5EF4-FFF2-40B4-BE49-F238E27FC236}">
                <a16:creationId xmlns:a16="http://schemas.microsoft.com/office/drawing/2014/main" id="{75C83323-57BA-F4A3-08D1-D9EF73388AEE}"/>
              </a:ext>
            </a:extLst>
          </p:cNvPr>
          <p:cNvSpPr>
            <a:spLocks noGrp="1"/>
          </p:cNvSpPr>
          <p:nvPr>
            <p:ph type="subTitle" idx="1"/>
          </p:nvPr>
        </p:nvSpPr>
        <p:spPr>
          <a:xfrm>
            <a:off x="5228702" y="1573160"/>
            <a:ext cx="6128274" cy="4486981"/>
          </a:xfrm>
        </p:spPr>
        <p:txBody>
          <a:bodyPr>
            <a:normAutofit fontScale="92500" lnSpcReduction="20000"/>
          </a:bodyPr>
          <a:lstStyle/>
          <a:p>
            <a:pPr algn="l"/>
            <a:r>
              <a:rPr lang="en-US" b="1" dirty="0">
                <a:solidFill>
                  <a:schemeClr val="bg1"/>
                </a:solidFill>
              </a:rPr>
              <a:t>syllogism \ˈ</a:t>
            </a:r>
            <a:r>
              <a:rPr lang="en-US" b="1" dirty="0" err="1">
                <a:solidFill>
                  <a:schemeClr val="bg1"/>
                </a:solidFill>
              </a:rPr>
              <a:t>si-lə</a:t>
            </a:r>
            <a:r>
              <a:rPr lang="en-US" b="1" dirty="0">
                <a:solidFill>
                  <a:schemeClr val="bg1"/>
                </a:solidFill>
              </a:rPr>
              <a:t>-ˌji-</a:t>
            </a:r>
            <a:r>
              <a:rPr lang="en-US" b="1" dirty="0" err="1">
                <a:solidFill>
                  <a:schemeClr val="bg1"/>
                </a:solidFill>
              </a:rPr>
              <a:t>zəm</a:t>
            </a:r>
            <a:r>
              <a:rPr lang="en-US" b="1" dirty="0">
                <a:solidFill>
                  <a:schemeClr val="bg1"/>
                </a:solidFill>
              </a:rPr>
              <a:t>\ </a:t>
            </a:r>
            <a:r>
              <a:rPr lang="en-US" b="1" i="1" dirty="0">
                <a:solidFill>
                  <a:schemeClr val="bg1"/>
                </a:solidFill>
              </a:rPr>
              <a:t>noun</a:t>
            </a:r>
          </a:p>
          <a:p>
            <a:pPr algn="l"/>
            <a:r>
              <a:rPr lang="en-US" dirty="0">
                <a:solidFill>
                  <a:schemeClr val="bg1"/>
                </a:solidFill>
              </a:rPr>
              <a:t>[Middle English </a:t>
            </a:r>
            <a:r>
              <a:rPr lang="en-US" i="1" dirty="0" err="1">
                <a:solidFill>
                  <a:schemeClr val="bg1"/>
                </a:solidFill>
              </a:rPr>
              <a:t>silogisme</a:t>
            </a:r>
            <a:r>
              <a:rPr lang="en-US" i="1" dirty="0">
                <a:solidFill>
                  <a:schemeClr val="bg1"/>
                </a:solidFill>
              </a:rPr>
              <a:t>, from Anglo-French </a:t>
            </a:r>
            <a:r>
              <a:rPr lang="fr-FR" i="1" dirty="0" err="1">
                <a:solidFill>
                  <a:schemeClr val="bg1"/>
                </a:solidFill>
              </a:rPr>
              <a:t>sillogisme</a:t>
            </a:r>
            <a:r>
              <a:rPr lang="en-US" i="1" dirty="0">
                <a:solidFill>
                  <a:schemeClr val="bg1"/>
                </a:solidFill>
              </a:rPr>
              <a:t>, from Latin </a:t>
            </a:r>
            <a:r>
              <a:rPr lang="en-US" i="1" dirty="0" err="1">
                <a:solidFill>
                  <a:schemeClr val="bg1"/>
                </a:solidFill>
              </a:rPr>
              <a:t>syllogismus</a:t>
            </a:r>
            <a:r>
              <a:rPr lang="en-US" i="1" dirty="0">
                <a:solidFill>
                  <a:schemeClr val="bg1"/>
                </a:solidFill>
              </a:rPr>
              <a:t>, from Greek </a:t>
            </a:r>
            <a:r>
              <a:rPr lang="en-US" i="1" dirty="0" err="1">
                <a:solidFill>
                  <a:schemeClr val="bg1"/>
                </a:solidFill>
              </a:rPr>
              <a:t>syllogismos</a:t>
            </a:r>
            <a:r>
              <a:rPr lang="en-US" i="1" dirty="0">
                <a:solidFill>
                  <a:schemeClr val="bg1"/>
                </a:solidFill>
              </a:rPr>
              <a:t>, from </a:t>
            </a:r>
            <a:r>
              <a:rPr lang="en-US" i="1" dirty="0" err="1">
                <a:solidFill>
                  <a:schemeClr val="bg1"/>
                </a:solidFill>
              </a:rPr>
              <a:t>syllogizesthai</a:t>
            </a:r>
            <a:r>
              <a:rPr lang="en-US" i="1" dirty="0">
                <a:solidFill>
                  <a:schemeClr val="bg1"/>
                </a:solidFill>
              </a:rPr>
              <a:t> to syllogize, from syn- + </a:t>
            </a:r>
            <a:r>
              <a:rPr lang="en-US" i="1" dirty="0" err="1">
                <a:solidFill>
                  <a:schemeClr val="bg1"/>
                </a:solidFill>
              </a:rPr>
              <a:t>logizesthai</a:t>
            </a:r>
            <a:r>
              <a:rPr lang="en-US" i="1" dirty="0">
                <a:solidFill>
                  <a:schemeClr val="bg1"/>
                </a:solidFill>
              </a:rPr>
              <a:t> to calculate, from logos reckoning, word—more at legend] 14th century</a:t>
            </a:r>
          </a:p>
          <a:p>
            <a:pPr algn="l"/>
            <a:r>
              <a:rPr lang="en-US" b="1" dirty="0">
                <a:solidFill>
                  <a:schemeClr val="bg1"/>
                </a:solidFill>
              </a:rPr>
              <a:t>1:   a deductive scheme of </a:t>
            </a:r>
            <a:r>
              <a:rPr lang="en-US" b="1" dirty="0">
                <a:solidFill>
                  <a:srgbClr val="FFFF00"/>
                </a:solidFill>
              </a:rPr>
              <a:t>a formal argument consisting of a major and a minor premise and a conclusion </a:t>
            </a:r>
            <a:r>
              <a:rPr lang="en-US" b="1" dirty="0">
                <a:solidFill>
                  <a:schemeClr val="bg1"/>
                </a:solidFill>
              </a:rPr>
              <a:t>(as in “every virtue is laudable; kindness is a virtue; therefore kindness is laudable”)</a:t>
            </a:r>
          </a:p>
          <a:p>
            <a:pPr algn="l"/>
            <a:r>
              <a:rPr lang="en-US" b="1" dirty="0">
                <a:solidFill>
                  <a:schemeClr val="bg1"/>
                </a:solidFill>
              </a:rPr>
              <a:t>2:   a subtle, specious, or crafty argument</a:t>
            </a:r>
          </a:p>
          <a:p>
            <a:pPr algn="l"/>
            <a:r>
              <a:rPr lang="en-US" b="1" dirty="0">
                <a:solidFill>
                  <a:schemeClr val="bg1"/>
                </a:solidFill>
              </a:rPr>
              <a:t>3:   deductive reasoning—syllogistic \ˌ</a:t>
            </a:r>
            <a:r>
              <a:rPr lang="en-US" b="1" dirty="0" err="1">
                <a:solidFill>
                  <a:schemeClr val="bg1"/>
                </a:solidFill>
              </a:rPr>
              <a:t>si-lə</a:t>
            </a:r>
            <a:r>
              <a:rPr lang="en-US" b="1" dirty="0">
                <a:solidFill>
                  <a:schemeClr val="bg1"/>
                </a:solidFill>
              </a:rPr>
              <a:t>-ˈ</a:t>
            </a:r>
            <a:r>
              <a:rPr lang="en-US" b="1" dirty="0" err="1">
                <a:solidFill>
                  <a:schemeClr val="bg1"/>
                </a:solidFill>
              </a:rPr>
              <a:t>jis</a:t>
            </a:r>
            <a:r>
              <a:rPr lang="en-US" b="1" dirty="0">
                <a:solidFill>
                  <a:schemeClr val="bg1"/>
                </a:solidFill>
              </a:rPr>
              <a:t>-tik\ adjective—syllogistically \-</a:t>
            </a:r>
            <a:r>
              <a:rPr lang="en-US" b="1" dirty="0" err="1">
                <a:solidFill>
                  <a:schemeClr val="bg1"/>
                </a:solidFill>
              </a:rPr>
              <a:t>ti</a:t>
            </a:r>
            <a:r>
              <a:rPr lang="en-US" b="1" dirty="0">
                <a:solidFill>
                  <a:schemeClr val="bg1"/>
                </a:solidFill>
              </a:rPr>
              <a:t>-k(ə-)</a:t>
            </a:r>
            <a:r>
              <a:rPr lang="en-US" b="1" dirty="0" err="1">
                <a:solidFill>
                  <a:schemeClr val="bg1"/>
                </a:solidFill>
              </a:rPr>
              <a:t>lē</a:t>
            </a:r>
            <a:r>
              <a:rPr lang="en-US" b="1" dirty="0">
                <a:solidFill>
                  <a:schemeClr val="bg1"/>
                </a:solidFill>
              </a:rPr>
              <a:t>\ </a:t>
            </a:r>
            <a:r>
              <a:rPr lang="en-US" b="1" i="1" dirty="0">
                <a:solidFill>
                  <a:schemeClr val="bg1"/>
                </a:solidFill>
              </a:rPr>
              <a:t>adverb</a:t>
            </a:r>
          </a:p>
          <a:p>
            <a:pPr algn="l"/>
            <a:r>
              <a:rPr lang="en-US" dirty="0">
                <a:solidFill>
                  <a:schemeClr val="bg1"/>
                </a:solidFill>
              </a:rPr>
              <a:t>  </a:t>
            </a:r>
          </a:p>
          <a:p>
            <a:pPr algn="l"/>
            <a:r>
              <a:rPr lang="en-US" sz="1200" dirty="0">
                <a:solidFill>
                  <a:schemeClr val="bg1"/>
                </a:solidFill>
              </a:rPr>
              <a:t>Merriam-Webster, I. (2003). In . (Eleventh ed.). Merriam-Webster, Inc.</a:t>
            </a:r>
          </a:p>
          <a:p>
            <a:pPr algn="l"/>
            <a:endParaRPr lang="en-US" dirty="0">
              <a:solidFill>
                <a:schemeClr val="bg1"/>
              </a:solidFill>
            </a:endParaRPr>
          </a:p>
        </p:txBody>
      </p:sp>
      <p:pic>
        <p:nvPicPr>
          <p:cNvPr id="1026" name="Picture 2" descr="Merriam-Webster's Collegiate Dictionary (11Th Edition) - Big Bad Wolf ...">
            <a:extLst>
              <a:ext uri="{FF2B5EF4-FFF2-40B4-BE49-F238E27FC236}">
                <a16:creationId xmlns:a16="http://schemas.microsoft.com/office/drawing/2014/main" id="{616F09D4-C2DA-BD17-8C4F-8E886D1020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074" r="4547"/>
          <a:stretch/>
        </p:blipFill>
        <p:spPr bwMode="auto">
          <a:xfrm>
            <a:off x="1" y="10"/>
            <a:ext cx="4551219" cy="6857990"/>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noFill/>
          <a:extLst>
            <a:ext uri="{909E8E84-426E-40DD-AFC4-6F175D3DCCD1}">
              <a14:hiddenFill xmlns:a14="http://schemas.microsoft.com/office/drawing/2010/main">
                <a:solidFill>
                  <a:srgbClr val="FFFFFF"/>
                </a:solidFill>
              </a14:hiddenFill>
            </a:ext>
          </a:extLst>
        </p:spPr>
      </p:pic>
      <p:grpSp>
        <p:nvGrpSpPr>
          <p:cNvPr id="1033" name="Group 1032">
            <a:extLst>
              <a:ext uri="{FF2B5EF4-FFF2-40B4-BE49-F238E27FC236}">
                <a16:creationId xmlns:a16="http://schemas.microsoft.com/office/drawing/2014/main" id="{A7900967-84CA-47B4-9F1C-E787BAC149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034" name="Freeform: Shape 1033">
              <a:extLst>
                <a:ext uri="{FF2B5EF4-FFF2-40B4-BE49-F238E27FC236}">
                  <a16:creationId xmlns:a16="http://schemas.microsoft.com/office/drawing/2014/main" id="{CAB3C749-6482-440B-9386-94091006D6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35" name="Freeform: Shape 1034">
              <a:extLst>
                <a:ext uri="{FF2B5EF4-FFF2-40B4-BE49-F238E27FC236}">
                  <a16:creationId xmlns:a16="http://schemas.microsoft.com/office/drawing/2014/main" id="{3C5C6B36-2238-4BBF-87F8-B1B3F5DD5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9154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6" end="6"/>
                                            </p:txEl>
                                          </p:spTgt>
                                        </p:tgtEl>
                                        <p:attrNameLst>
                                          <p:attrName>style.visibility</p:attrName>
                                        </p:attrNameLst>
                                      </p:cBhvr>
                                      <p:to>
                                        <p:strVal val="visible"/>
                                      </p:to>
                                    </p:set>
                                    <p:animEffect transition="in" filter="fade">
                                      <p:cBhvr>
                                        <p:cTn id="10" dur="7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Free stock photo of antique, bible, bible study">
            <a:extLst>
              <a:ext uri="{FF2B5EF4-FFF2-40B4-BE49-F238E27FC236}">
                <a16:creationId xmlns:a16="http://schemas.microsoft.com/office/drawing/2014/main" id="{AB4975B0-7091-8552-87AE-EC553E115282}"/>
              </a:ext>
            </a:extLst>
          </p:cNvPr>
          <p:cNvPicPr>
            <a:picLocks noChangeAspect="1" noChangeArrowheads="1"/>
          </p:cNvPicPr>
          <p:nvPr/>
        </p:nvPicPr>
        <p:blipFill rotWithShape="1">
          <a:blip r:embed="rId2">
            <a:alphaModFix amt="55000"/>
            <a:extLst>
              <a:ext uri="{BEBA8EAE-BF5A-486C-A8C5-ECC9F3942E4B}">
                <a14:imgProps xmlns:a14="http://schemas.microsoft.com/office/drawing/2010/main">
                  <a14:imgLayer r:embed="rId3">
                    <a14:imgEffect>
                      <a14:brightnessContrast bright="1000"/>
                    </a14:imgEffect>
                  </a14:imgLayer>
                </a14:imgProps>
              </a:ext>
              <a:ext uri="{28A0092B-C50C-407E-A947-70E740481C1C}">
                <a14:useLocalDpi xmlns:a14="http://schemas.microsoft.com/office/drawing/2010/main" val="0"/>
              </a:ext>
            </a:extLst>
          </a:blip>
          <a:srcRect l="4543" r="212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48EAC2D-C73B-913C-647A-16DBE8DE8792}"/>
              </a:ext>
            </a:extLst>
          </p:cNvPr>
          <p:cNvSpPr>
            <a:spLocks noGrp="1"/>
          </p:cNvSpPr>
          <p:nvPr>
            <p:ph type="title"/>
          </p:nvPr>
        </p:nvSpPr>
        <p:spPr>
          <a:xfrm>
            <a:off x="841249" y="941832"/>
            <a:ext cx="10506456" cy="2057400"/>
          </a:xfrm>
        </p:spPr>
        <p:txBody>
          <a:bodyPr anchor="b">
            <a:normAutofit/>
          </a:bodyPr>
          <a:lstStyle/>
          <a:p>
            <a:r>
              <a:rPr lang="en-US" sz="4600">
                <a:solidFill>
                  <a:schemeClr val="bg1"/>
                </a:solidFill>
              </a:rPr>
              <a:t>Conclusion – Thomas B. Warren’s Points Are Proven to be False and therefore Unscriptural</a:t>
            </a:r>
          </a:p>
        </p:txBody>
      </p:sp>
      <p:sp>
        <p:nvSpPr>
          <p:cNvPr id="11" name="Rectangle 1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694A9B2-F69A-C0A5-81E8-289F19B549C0}"/>
              </a:ext>
            </a:extLst>
          </p:cNvPr>
          <p:cNvSpPr>
            <a:spLocks noGrp="1"/>
          </p:cNvSpPr>
          <p:nvPr>
            <p:ph idx="1"/>
          </p:nvPr>
        </p:nvSpPr>
        <p:spPr>
          <a:xfrm>
            <a:off x="841248" y="3502152"/>
            <a:ext cx="10506456" cy="3126166"/>
          </a:xfrm>
        </p:spPr>
        <p:txBody>
          <a:bodyPr>
            <a:normAutofit/>
          </a:bodyPr>
          <a:lstStyle/>
          <a:p>
            <a:endParaRPr lang="en-US" sz="1700" dirty="0">
              <a:solidFill>
                <a:schemeClr val="bg1"/>
              </a:solidFill>
            </a:endParaRPr>
          </a:p>
          <a:p>
            <a:r>
              <a:rPr lang="en-US" sz="1700" dirty="0">
                <a:solidFill>
                  <a:schemeClr val="bg1"/>
                </a:solidFill>
              </a:rPr>
              <a:t>Thomas B. Warren, Lectures on Church Cooperation and Orphan Homes, Pg. 50</a:t>
            </a:r>
          </a:p>
          <a:p>
            <a:r>
              <a:rPr lang="en-US" sz="1700" dirty="0">
                <a:solidFill>
                  <a:schemeClr val="bg1"/>
                </a:solidFill>
              </a:rPr>
              <a:t>“There is no way for that argument to be met except by showing that there is something wrong with one of these parts, or that a part which is unscriptural has been left out…The argument cannot be answered, when correctly used, …on church cooperation and orphan homes!”</a:t>
            </a:r>
          </a:p>
          <a:p>
            <a:r>
              <a:rPr lang="en-US" sz="1700" dirty="0">
                <a:solidFill>
                  <a:schemeClr val="bg1"/>
                </a:solidFill>
              </a:rPr>
              <a:t>Scriptures Proved Multiple Parts of His Arguments False and therefore, Unscriptural</a:t>
            </a:r>
          </a:p>
          <a:p>
            <a:r>
              <a:rPr lang="en-US" sz="1700" dirty="0">
                <a:solidFill>
                  <a:schemeClr val="bg1"/>
                </a:solidFill>
              </a:rPr>
              <a:t>Therefore, the Whole Argument is False and Unscriptural according to Thomas B. </a:t>
            </a:r>
            <a:r>
              <a:rPr lang="en-US" sz="1700">
                <a:solidFill>
                  <a:schemeClr val="bg1"/>
                </a:solidFill>
              </a:rPr>
              <a:t>Warren’s logic</a:t>
            </a:r>
            <a:endParaRPr lang="en-US" sz="1700" dirty="0">
              <a:solidFill>
                <a:schemeClr val="bg1"/>
              </a:solidFill>
            </a:endParaRPr>
          </a:p>
          <a:p>
            <a:pPr marL="0" indent="0">
              <a:buNone/>
            </a:pPr>
            <a:endParaRPr lang="en-US" sz="1700" dirty="0">
              <a:solidFill>
                <a:schemeClr val="bg1"/>
              </a:solidFill>
            </a:endParaRPr>
          </a:p>
        </p:txBody>
      </p:sp>
    </p:spTree>
    <p:extLst>
      <p:ext uri="{BB962C8B-B14F-4D97-AF65-F5344CB8AC3E}">
        <p14:creationId xmlns:p14="http://schemas.microsoft.com/office/powerpoint/2010/main" val="38302831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A94871E-96FC-4ADE-815B-41A636E34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DD2DDC-B0D8-E6A2-9285-FAF6865B4FB0}"/>
              </a:ext>
            </a:extLst>
          </p:cNvPr>
          <p:cNvSpPr>
            <a:spLocks noGrp="1"/>
          </p:cNvSpPr>
          <p:nvPr>
            <p:ph type="ctrTitle"/>
          </p:nvPr>
        </p:nvSpPr>
        <p:spPr>
          <a:xfrm>
            <a:off x="640080" y="320040"/>
            <a:ext cx="6692827" cy="3892669"/>
          </a:xfrm>
        </p:spPr>
        <p:txBody>
          <a:bodyPr>
            <a:normAutofit/>
          </a:bodyPr>
          <a:lstStyle/>
          <a:p>
            <a:pPr algn="l"/>
            <a:r>
              <a:rPr lang="en-US" sz="6600" dirty="0">
                <a:solidFill>
                  <a:schemeClr val="bg1"/>
                </a:solidFill>
              </a:rPr>
              <a:t>Warren Uses Eisegesis Not Exegesis To Reach A Desired Result</a:t>
            </a:r>
          </a:p>
        </p:txBody>
      </p:sp>
      <p:sp>
        <p:nvSpPr>
          <p:cNvPr id="3" name="Subtitle 2">
            <a:extLst>
              <a:ext uri="{FF2B5EF4-FFF2-40B4-BE49-F238E27FC236}">
                <a16:creationId xmlns:a16="http://schemas.microsoft.com/office/drawing/2014/main" id="{75C83323-57BA-F4A3-08D1-D9EF73388AEE}"/>
              </a:ext>
            </a:extLst>
          </p:cNvPr>
          <p:cNvSpPr>
            <a:spLocks noGrp="1"/>
          </p:cNvSpPr>
          <p:nvPr>
            <p:ph type="subTitle" idx="1"/>
          </p:nvPr>
        </p:nvSpPr>
        <p:spPr>
          <a:xfrm>
            <a:off x="640080" y="4631161"/>
            <a:ext cx="6692827" cy="1569486"/>
          </a:xfrm>
        </p:spPr>
        <p:txBody>
          <a:bodyPr>
            <a:normAutofit/>
          </a:bodyPr>
          <a:lstStyle/>
          <a:p>
            <a:pPr algn="l"/>
            <a:r>
              <a:rPr lang="en-US" dirty="0">
                <a:solidFill>
                  <a:schemeClr val="bg1"/>
                </a:solidFill>
              </a:rPr>
              <a:t>The Type of Reasoning Thomas B. Warren Uses </a:t>
            </a:r>
          </a:p>
          <a:p>
            <a:pPr algn="l"/>
            <a:r>
              <a:rPr lang="en-US" dirty="0">
                <a:solidFill>
                  <a:schemeClr val="bg1"/>
                </a:solidFill>
              </a:rPr>
              <a:t>Justifies Sponsoring Church This Way</a:t>
            </a:r>
          </a:p>
        </p:txBody>
      </p:sp>
      <p:sp>
        <p:nvSpPr>
          <p:cNvPr id="16"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5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a:extLst>
              <a:ext uri="{FF2B5EF4-FFF2-40B4-BE49-F238E27FC236}">
                <a16:creationId xmlns:a16="http://schemas.microsoft.com/office/drawing/2014/main" id="{0DD26BC1-E5A1-FF1E-DB4E-7C1F8FA9354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828920" y="320040"/>
            <a:ext cx="3992615" cy="5981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2537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A15A88-001A-4EEF-8984-D87E64359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87C715-4023-838C-0CAC-FA574E2305CE}"/>
              </a:ext>
            </a:extLst>
          </p:cNvPr>
          <p:cNvSpPr>
            <a:spLocks noGrp="1"/>
          </p:cNvSpPr>
          <p:nvPr>
            <p:ph type="title"/>
          </p:nvPr>
        </p:nvSpPr>
        <p:spPr>
          <a:xfrm>
            <a:off x="5232400" y="1367673"/>
            <a:ext cx="6124576" cy="2665509"/>
          </a:xfrm>
        </p:spPr>
        <p:txBody>
          <a:bodyPr vert="horz" lIns="91440" tIns="45720" rIns="91440" bIns="45720" rtlCol="0" anchor="b">
            <a:normAutofit/>
          </a:bodyPr>
          <a:lstStyle/>
          <a:p>
            <a:pPr algn="r"/>
            <a:r>
              <a:rPr lang="en-US" sz="4000">
                <a:solidFill>
                  <a:schemeClr val="bg1"/>
                </a:solidFill>
              </a:rPr>
              <a:t>Warren’s Problem Throughout His Book is He Mixes Patterns to Come to a Desired End (Eisegesis)</a:t>
            </a:r>
          </a:p>
        </p:txBody>
      </p:sp>
      <p:sp>
        <p:nvSpPr>
          <p:cNvPr id="3" name="Text Placeholder 2">
            <a:extLst>
              <a:ext uri="{FF2B5EF4-FFF2-40B4-BE49-F238E27FC236}">
                <a16:creationId xmlns:a16="http://schemas.microsoft.com/office/drawing/2014/main" id="{0E17448E-229F-86CF-8616-788C9395BAA4}"/>
              </a:ext>
            </a:extLst>
          </p:cNvPr>
          <p:cNvSpPr>
            <a:spLocks noGrp="1"/>
          </p:cNvSpPr>
          <p:nvPr>
            <p:ph type="body" idx="1"/>
          </p:nvPr>
        </p:nvSpPr>
        <p:spPr>
          <a:xfrm>
            <a:off x="5228702" y="4414180"/>
            <a:ext cx="6128274" cy="884538"/>
          </a:xfrm>
        </p:spPr>
        <p:txBody>
          <a:bodyPr vert="horz" lIns="91440" tIns="45720" rIns="91440" bIns="45720" rtlCol="0">
            <a:normAutofit/>
          </a:bodyPr>
          <a:lstStyle/>
          <a:p>
            <a:pPr algn="r"/>
            <a:r>
              <a:rPr lang="en-US" dirty="0">
                <a:solidFill>
                  <a:schemeClr val="bg1"/>
                </a:solidFill>
              </a:rPr>
              <a:t>Mixing the Patterns</a:t>
            </a:r>
          </a:p>
        </p:txBody>
      </p:sp>
      <p:pic>
        <p:nvPicPr>
          <p:cNvPr id="4" name="Picture 2">
            <a:extLst>
              <a:ext uri="{FF2B5EF4-FFF2-40B4-BE49-F238E27FC236}">
                <a16:creationId xmlns:a16="http://schemas.microsoft.com/office/drawing/2014/main" id="{BF92FE56-9D77-2C54-CCF4-0E26B94F9C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79"/>
          <a:stretch/>
        </p:blipFill>
        <p:spPr bwMode="auto">
          <a:xfrm>
            <a:off x="1" y="10"/>
            <a:ext cx="4551219" cy="6857990"/>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A7900967-84CA-47B4-9F1C-E787BAC149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2" name="Freeform: Shape 11">
              <a:extLst>
                <a:ext uri="{FF2B5EF4-FFF2-40B4-BE49-F238E27FC236}">
                  <a16:creationId xmlns:a16="http://schemas.microsoft.com/office/drawing/2014/main" id="{CAB3C749-6482-440B-9386-94091006D6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3C5C6B36-2238-4BBF-87F8-B1B3F5DD5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987970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16A15A88-001A-4EEF-8984-D87E64359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DD2DDC-B0D8-E6A2-9285-FAF6865B4FB0}"/>
              </a:ext>
            </a:extLst>
          </p:cNvPr>
          <p:cNvSpPr>
            <a:spLocks noGrp="1"/>
          </p:cNvSpPr>
          <p:nvPr>
            <p:ph type="ctrTitle"/>
          </p:nvPr>
        </p:nvSpPr>
        <p:spPr>
          <a:xfrm>
            <a:off x="5232400" y="438767"/>
            <a:ext cx="6124576" cy="879045"/>
          </a:xfrm>
        </p:spPr>
        <p:txBody>
          <a:bodyPr>
            <a:normAutofit/>
          </a:bodyPr>
          <a:lstStyle/>
          <a:p>
            <a:r>
              <a:rPr lang="en-US" sz="5000" dirty="0">
                <a:solidFill>
                  <a:schemeClr val="bg1"/>
                </a:solidFill>
              </a:rPr>
              <a:t>Exegesis VS Eisegesis </a:t>
            </a:r>
          </a:p>
        </p:txBody>
      </p:sp>
      <p:sp>
        <p:nvSpPr>
          <p:cNvPr id="3" name="Subtitle 2">
            <a:extLst>
              <a:ext uri="{FF2B5EF4-FFF2-40B4-BE49-F238E27FC236}">
                <a16:creationId xmlns:a16="http://schemas.microsoft.com/office/drawing/2014/main" id="{75C83323-57BA-F4A3-08D1-D9EF73388AEE}"/>
              </a:ext>
            </a:extLst>
          </p:cNvPr>
          <p:cNvSpPr>
            <a:spLocks noGrp="1"/>
          </p:cNvSpPr>
          <p:nvPr>
            <p:ph type="subTitle" idx="1"/>
          </p:nvPr>
        </p:nvSpPr>
        <p:spPr>
          <a:xfrm>
            <a:off x="5228702" y="1573160"/>
            <a:ext cx="6128274" cy="4486981"/>
          </a:xfrm>
        </p:spPr>
        <p:txBody>
          <a:bodyPr>
            <a:normAutofit fontScale="77500" lnSpcReduction="20000"/>
          </a:bodyPr>
          <a:lstStyle/>
          <a:p>
            <a:pPr algn="l"/>
            <a:r>
              <a:rPr lang="en-US" b="1" dirty="0">
                <a:solidFill>
                  <a:schemeClr val="bg1"/>
                </a:solidFill>
              </a:rPr>
              <a:t>exegesis \ˌek-</a:t>
            </a:r>
            <a:r>
              <a:rPr lang="en-US" b="1" dirty="0" err="1">
                <a:solidFill>
                  <a:schemeClr val="bg1"/>
                </a:solidFill>
              </a:rPr>
              <a:t>sə</a:t>
            </a:r>
            <a:r>
              <a:rPr lang="en-US" b="1" dirty="0">
                <a:solidFill>
                  <a:schemeClr val="bg1"/>
                </a:solidFill>
              </a:rPr>
              <a:t>-ˈ</a:t>
            </a:r>
            <a:r>
              <a:rPr lang="en-US" b="1" dirty="0" err="1">
                <a:solidFill>
                  <a:schemeClr val="bg1"/>
                </a:solidFill>
              </a:rPr>
              <a:t>jē-səs</a:t>
            </a:r>
            <a:r>
              <a:rPr lang="en-US" b="1" dirty="0">
                <a:solidFill>
                  <a:schemeClr val="bg1"/>
                </a:solidFill>
              </a:rPr>
              <a:t>, ˈek-</a:t>
            </a:r>
            <a:r>
              <a:rPr lang="en-US" b="1" dirty="0" err="1">
                <a:solidFill>
                  <a:schemeClr val="bg1"/>
                </a:solidFill>
              </a:rPr>
              <a:t>sə</a:t>
            </a:r>
            <a:r>
              <a:rPr lang="en-US" b="1" dirty="0">
                <a:solidFill>
                  <a:schemeClr val="bg1"/>
                </a:solidFill>
              </a:rPr>
              <a:t>-ˌ\ </a:t>
            </a:r>
            <a:r>
              <a:rPr lang="en-US" b="1" i="1" dirty="0">
                <a:solidFill>
                  <a:schemeClr val="bg1"/>
                </a:solidFill>
              </a:rPr>
              <a:t>noun</a:t>
            </a:r>
          </a:p>
          <a:p>
            <a:pPr algn="l"/>
            <a:r>
              <a:rPr lang="en-US" dirty="0">
                <a:solidFill>
                  <a:schemeClr val="bg1"/>
                </a:solidFill>
              </a:rPr>
              <a:t>plural </a:t>
            </a:r>
            <a:r>
              <a:rPr lang="en-US" b="1" dirty="0">
                <a:solidFill>
                  <a:schemeClr val="bg1"/>
                </a:solidFill>
              </a:rPr>
              <a:t>-</a:t>
            </a:r>
            <a:r>
              <a:rPr lang="en-US" b="1" dirty="0" err="1">
                <a:solidFill>
                  <a:schemeClr val="bg1"/>
                </a:solidFill>
              </a:rPr>
              <a:t>geses</a:t>
            </a:r>
            <a:r>
              <a:rPr lang="en-US" b="1" dirty="0">
                <a:solidFill>
                  <a:schemeClr val="bg1"/>
                </a:solidFill>
              </a:rPr>
              <a:t> \-ˈ</a:t>
            </a:r>
            <a:r>
              <a:rPr lang="en-US" b="1" dirty="0" err="1">
                <a:solidFill>
                  <a:schemeClr val="bg1"/>
                </a:solidFill>
              </a:rPr>
              <a:t>jē</a:t>
            </a:r>
            <a:r>
              <a:rPr lang="en-US" b="1" dirty="0">
                <a:solidFill>
                  <a:schemeClr val="bg1"/>
                </a:solidFill>
              </a:rPr>
              <a:t>-(ˌ)</a:t>
            </a:r>
            <a:r>
              <a:rPr lang="en-US" b="1" dirty="0" err="1">
                <a:solidFill>
                  <a:schemeClr val="bg1"/>
                </a:solidFill>
              </a:rPr>
              <a:t>sēz</a:t>
            </a:r>
            <a:r>
              <a:rPr lang="en-US" b="1" dirty="0">
                <a:solidFill>
                  <a:schemeClr val="bg1"/>
                </a:solidFill>
              </a:rPr>
              <a:t>\ [New Latin, </a:t>
            </a:r>
            <a:r>
              <a:rPr lang="en-US" b="1" dirty="0">
                <a:solidFill>
                  <a:srgbClr val="FFFF00"/>
                </a:solidFill>
              </a:rPr>
              <a:t>from Greek </a:t>
            </a:r>
            <a:r>
              <a:rPr lang="en-US" b="1" i="1" dirty="0" err="1">
                <a:solidFill>
                  <a:schemeClr val="bg1"/>
                </a:solidFill>
              </a:rPr>
              <a:t>exēgēsis</a:t>
            </a:r>
            <a:r>
              <a:rPr lang="en-US" b="1" i="1" dirty="0">
                <a:solidFill>
                  <a:schemeClr val="bg1"/>
                </a:solidFill>
              </a:rPr>
              <a:t>, from </a:t>
            </a:r>
            <a:r>
              <a:rPr lang="en-US" b="1" i="1" dirty="0" err="1">
                <a:solidFill>
                  <a:schemeClr val="bg1"/>
                </a:solidFill>
              </a:rPr>
              <a:t>exēgeisthai</a:t>
            </a:r>
            <a:r>
              <a:rPr lang="en-US" b="1" i="1" dirty="0">
                <a:solidFill>
                  <a:schemeClr val="bg1"/>
                </a:solidFill>
              </a:rPr>
              <a:t> </a:t>
            </a:r>
            <a:r>
              <a:rPr lang="en-US" b="1" i="1" dirty="0">
                <a:solidFill>
                  <a:srgbClr val="FFFF00"/>
                </a:solidFill>
              </a:rPr>
              <a:t>to explain, interpret</a:t>
            </a:r>
            <a:r>
              <a:rPr lang="en-US" b="1" i="1" dirty="0">
                <a:solidFill>
                  <a:schemeClr val="bg1"/>
                </a:solidFill>
              </a:rPr>
              <a:t>, from ex- + </a:t>
            </a:r>
            <a:r>
              <a:rPr lang="en-US" b="1" i="1" dirty="0" err="1">
                <a:solidFill>
                  <a:schemeClr val="bg1"/>
                </a:solidFill>
              </a:rPr>
              <a:t>hēgeisthai</a:t>
            </a:r>
            <a:r>
              <a:rPr lang="en-US" b="1" i="1" dirty="0">
                <a:solidFill>
                  <a:schemeClr val="bg1"/>
                </a:solidFill>
              </a:rPr>
              <a:t> to lead—more at seek] 1619: </a:t>
            </a:r>
            <a:r>
              <a:rPr lang="en-US" b="1" i="1" dirty="0">
                <a:solidFill>
                  <a:srgbClr val="FFFF00"/>
                </a:solidFill>
              </a:rPr>
              <a:t>exposition, explanation especially: an explanation or critical interpretation of a text</a:t>
            </a:r>
          </a:p>
          <a:p>
            <a:pPr algn="l"/>
            <a:endParaRPr lang="en-US" b="1" i="1" dirty="0">
              <a:solidFill>
                <a:schemeClr val="bg1"/>
              </a:solidFill>
            </a:endParaRPr>
          </a:p>
          <a:p>
            <a:pPr algn="l"/>
            <a:r>
              <a:rPr lang="en-US" b="1" dirty="0">
                <a:solidFill>
                  <a:schemeClr val="bg1"/>
                </a:solidFill>
              </a:rPr>
              <a:t>eisegesis \ˌī-</a:t>
            </a:r>
            <a:r>
              <a:rPr lang="en-US" b="1" dirty="0" err="1">
                <a:solidFill>
                  <a:schemeClr val="bg1"/>
                </a:solidFill>
              </a:rPr>
              <a:t>sə</a:t>
            </a:r>
            <a:r>
              <a:rPr lang="en-US" b="1" dirty="0">
                <a:solidFill>
                  <a:schemeClr val="bg1"/>
                </a:solidFill>
              </a:rPr>
              <a:t>-ˈ</a:t>
            </a:r>
            <a:r>
              <a:rPr lang="en-US" b="1" dirty="0" err="1">
                <a:solidFill>
                  <a:schemeClr val="bg1"/>
                </a:solidFill>
              </a:rPr>
              <a:t>jē-səs</a:t>
            </a:r>
            <a:r>
              <a:rPr lang="en-US" b="1" dirty="0">
                <a:solidFill>
                  <a:schemeClr val="bg1"/>
                </a:solidFill>
              </a:rPr>
              <a:t>, ˈī-</a:t>
            </a:r>
            <a:r>
              <a:rPr lang="en-US" b="1" dirty="0" err="1">
                <a:solidFill>
                  <a:schemeClr val="bg1"/>
                </a:solidFill>
              </a:rPr>
              <a:t>sə</a:t>
            </a:r>
            <a:r>
              <a:rPr lang="en-US" b="1" dirty="0">
                <a:solidFill>
                  <a:schemeClr val="bg1"/>
                </a:solidFill>
              </a:rPr>
              <a:t>-ˌ\ </a:t>
            </a:r>
            <a:r>
              <a:rPr lang="en-US" b="1" i="1" dirty="0">
                <a:solidFill>
                  <a:schemeClr val="bg1"/>
                </a:solidFill>
              </a:rPr>
              <a:t>noun</a:t>
            </a:r>
          </a:p>
          <a:p>
            <a:pPr algn="l"/>
            <a:r>
              <a:rPr lang="en-US" dirty="0">
                <a:solidFill>
                  <a:schemeClr val="bg1"/>
                </a:solidFill>
              </a:rPr>
              <a:t>plural </a:t>
            </a:r>
            <a:r>
              <a:rPr lang="en-US" b="1" dirty="0">
                <a:solidFill>
                  <a:schemeClr val="bg1"/>
                </a:solidFill>
              </a:rPr>
              <a:t>-</a:t>
            </a:r>
            <a:r>
              <a:rPr lang="en-US" b="1" dirty="0" err="1">
                <a:solidFill>
                  <a:schemeClr val="bg1"/>
                </a:solidFill>
              </a:rPr>
              <a:t>egeses</a:t>
            </a:r>
            <a:r>
              <a:rPr lang="en-US" b="1" dirty="0">
                <a:solidFill>
                  <a:schemeClr val="bg1"/>
                </a:solidFill>
              </a:rPr>
              <a:t> \-ˌ</a:t>
            </a:r>
            <a:r>
              <a:rPr lang="en-US" b="1" dirty="0" err="1">
                <a:solidFill>
                  <a:schemeClr val="bg1"/>
                </a:solidFill>
              </a:rPr>
              <a:t>sēz</a:t>
            </a:r>
            <a:r>
              <a:rPr lang="en-US" b="1" dirty="0">
                <a:solidFill>
                  <a:schemeClr val="bg1"/>
                </a:solidFill>
              </a:rPr>
              <a:t>\ [</a:t>
            </a:r>
            <a:r>
              <a:rPr lang="en-US" b="1" dirty="0">
                <a:solidFill>
                  <a:srgbClr val="FFFF00"/>
                </a:solidFill>
              </a:rPr>
              <a:t>Greek </a:t>
            </a:r>
            <a:r>
              <a:rPr lang="en-US" b="1" i="1" dirty="0" err="1">
                <a:solidFill>
                  <a:srgbClr val="FFFF00"/>
                </a:solidFill>
              </a:rPr>
              <a:t>eis</a:t>
            </a:r>
            <a:r>
              <a:rPr lang="en-US" b="1" i="1" dirty="0">
                <a:solidFill>
                  <a:srgbClr val="FFFF00"/>
                </a:solidFill>
              </a:rPr>
              <a:t> into </a:t>
            </a:r>
            <a:r>
              <a:rPr lang="en-US" b="1" i="1" dirty="0">
                <a:solidFill>
                  <a:schemeClr val="bg1"/>
                </a:solidFill>
              </a:rPr>
              <a:t>(akin to Greek </a:t>
            </a:r>
            <a:r>
              <a:rPr lang="en-US" b="1" i="1" dirty="0" err="1">
                <a:solidFill>
                  <a:schemeClr val="bg1"/>
                </a:solidFill>
              </a:rPr>
              <a:t>en</a:t>
            </a:r>
            <a:r>
              <a:rPr lang="en-US" b="1" i="1" dirty="0">
                <a:solidFill>
                  <a:schemeClr val="bg1"/>
                </a:solidFill>
              </a:rPr>
              <a:t> in) + English exegesis—more at in] 1892: </a:t>
            </a:r>
            <a:r>
              <a:rPr lang="en-US" b="1" i="1" dirty="0">
                <a:solidFill>
                  <a:srgbClr val="FFFF00"/>
                </a:solidFill>
              </a:rPr>
              <a:t>the interpretation of a text (as of the Bible) by reading into it one’s own ideas</a:t>
            </a:r>
            <a:r>
              <a:rPr lang="en-US" b="1" i="1" dirty="0">
                <a:solidFill>
                  <a:schemeClr val="bg1"/>
                </a:solidFill>
              </a:rPr>
              <a:t>—compare exegesis</a:t>
            </a:r>
          </a:p>
          <a:p>
            <a:pPr algn="l"/>
            <a:endParaRPr lang="en-US" b="1" i="1" dirty="0">
              <a:solidFill>
                <a:schemeClr val="bg1"/>
              </a:solidFill>
            </a:endParaRPr>
          </a:p>
          <a:p>
            <a:pPr lvl="1" algn="l"/>
            <a:r>
              <a:rPr lang="en-US" dirty="0">
                <a:solidFill>
                  <a:schemeClr val="bg1"/>
                </a:solidFill>
              </a:rPr>
              <a:t> </a:t>
            </a:r>
          </a:p>
          <a:p>
            <a:pPr algn="l"/>
            <a:endParaRPr lang="en-US" dirty="0">
              <a:solidFill>
                <a:schemeClr val="bg1"/>
              </a:solidFill>
            </a:endParaRPr>
          </a:p>
          <a:p>
            <a:pPr algn="l"/>
            <a:r>
              <a:rPr lang="en-US" dirty="0">
                <a:solidFill>
                  <a:schemeClr val="bg1"/>
                </a:solidFill>
              </a:rPr>
              <a:t> </a:t>
            </a:r>
          </a:p>
          <a:p>
            <a:pPr algn="l"/>
            <a:r>
              <a:rPr lang="en-US" sz="1200" dirty="0">
                <a:solidFill>
                  <a:schemeClr val="bg1"/>
                </a:solidFill>
              </a:rPr>
              <a:t>Merriam-Webster, I. (2003). In . (Eleventh ed.). Merriam-Webster, Inc.</a:t>
            </a:r>
          </a:p>
          <a:p>
            <a:pPr algn="l"/>
            <a:endParaRPr lang="en-US" dirty="0">
              <a:solidFill>
                <a:schemeClr val="bg1"/>
              </a:solidFill>
            </a:endParaRPr>
          </a:p>
        </p:txBody>
      </p:sp>
      <p:pic>
        <p:nvPicPr>
          <p:cNvPr id="1026" name="Picture 2" descr="Merriam-Webster's Collegiate Dictionary (11Th Edition) - Big Bad Wolf ...">
            <a:extLst>
              <a:ext uri="{FF2B5EF4-FFF2-40B4-BE49-F238E27FC236}">
                <a16:creationId xmlns:a16="http://schemas.microsoft.com/office/drawing/2014/main" id="{616F09D4-C2DA-BD17-8C4F-8E886D1020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074" r="4547"/>
          <a:stretch/>
        </p:blipFill>
        <p:spPr bwMode="auto">
          <a:xfrm>
            <a:off x="1" y="10"/>
            <a:ext cx="4551219" cy="6857990"/>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noFill/>
          <a:extLst>
            <a:ext uri="{909E8E84-426E-40DD-AFC4-6F175D3DCCD1}">
              <a14:hiddenFill xmlns:a14="http://schemas.microsoft.com/office/drawing/2010/main">
                <a:solidFill>
                  <a:srgbClr val="FFFFFF"/>
                </a:solidFill>
              </a14:hiddenFill>
            </a:ext>
          </a:extLst>
        </p:spPr>
      </p:pic>
      <p:grpSp>
        <p:nvGrpSpPr>
          <p:cNvPr id="1033" name="Group 1032">
            <a:extLst>
              <a:ext uri="{FF2B5EF4-FFF2-40B4-BE49-F238E27FC236}">
                <a16:creationId xmlns:a16="http://schemas.microsoft.com/office/drawing/2014/main" id="{A7900967-84CA-47B4-9F1C-E787BAC149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034" name="Freeform: Shape 1033">
              <a:extLst>
                <a:ext uri="{FF2B5EF4-FFF2-40B4-BE49-F238E27FC236}">
                  <a16:creationId xmlns:a16="http://schemas.microsoft.com/office/drawing/2014/main" id="{CAB3C749-6482-440B-9386-94091006D6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35" name="Freeform: Shape 1034">
              <a:extLst>
                <a:ext uri="{FF2B5EF4-FFF2-40B4-BE49-F238E27FC236}">
                  <a16:creationId xmlns:a16="http://schemas.microsoft.com/office/drawing/2014/main" id="{3C5C6B36-2238-4BBF-87F8-B1B3F5DD5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080450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par>
                                <p:cTn id="11" presetID="10" presetClass="entr" presetSubtype="0" fill="hold" grpId="0" nodeType="withEffect">
                                  <p:stCondLst>
                                    <p:cond delay="1500"/>
                                  </p:stCondLst>
                                  <p:iterate>
                                    <p:tmPct val="10000"/>
                                  </p:iterate>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7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1500"/>
                                  </p:stCondLst>
                                  <p:iterate>
                                    <p:tmPct val="10000"/>
                                  </p:iterate>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7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1500"/>
                                  </p:stCondLst>
                                  <p:iterate>
                                    <p:tmPct val="10000"/>
                                  </p:iterate>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700"/>
                                        <p:tgtEl>
                                          <p:spTgt spid="3">
                                            <p:txEl>
                                              <p:pRg st="4" end="4"/>
                                            </p:txEl>
                                          </p:spTgt>
                                        </p:tgtEl>
                                      </p:cBhvr>
                                    </p:animEffect>
                                  </p:childTnLst>
                                </p:cTn>
                              </p:par>
                              <p:par>
                                <p:cTn id="24" presetID="10" presetClass="entr" presetSubtype="0" fill="hold" grpId="0" nodeType="withEffect">
                                  <p:stCondLst>
                                    <p:cond delay="1500"/>
                                  </p:stCondLst>
                                  <p:iterate>
                                    <p:tmPct val="10000"/>
                                  </p:iterate>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700"/>
                                        <p:tgtEl>
                                          <p:spTgt spid="3">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1500"/>
                                  </p:stCondLst>
                                  <p:iterate>
                                    <p:tmPct val="10000"/>
                                  </p:iterate>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700"/>
                                        <p:tgtEl>
                                          <p:spTgt spid="3">
                                            <p:txEl>
                                              <p:pRg st="8" end="8"/>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1500"/>
                                  </p:stCondLst>
                                  <p:iterate>
                                    <p:tmPct val="10000"/>
                                  </p:iterate>
                                  <p:childTnLst>
                                    <p:set>
                                      <p:cBhvr>
                                        <p:cTn id="35" dur="1" fill="hold">
                                          <p:stCondLst>
                                            <p:cond delay="0"/>
                                          </p:stCondLst>
                                        </p:cTn>
                                        <p:tgtEl>
                                          <p:spTgt spid="3">
                                            <p:txEl>
                                              <p:pRg st="9" end="9"/>
                                            </p:txEl>
                                          </p:spTgt>
                                        </p:tgtEl>
                                        <p:attrNameLst>
                                          <p:attrName>style.visibility</p:attrName>
                                        </p:attrNameLst>
                                      </p:cBhvr>
                                      <p:to>
                                        <p:strVal val="visible"/>
                                      </p:to>
                                    </p:set>
                                    <p:animEffect transition="in" filter="fade">
                                      <p:cBhvr>
                                        <p:cTn id="36" dur="7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6" name="Rectangle 1035">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484A4E49-76B7-F985-7D62-D321CF133919}"/>
              </a:ext>
            </a:extLst>
          </p:cNvPr>
          <p:cNvSpPr>
            <a:spLocks noGrp="1"/>
          </p:cNvSpPr>
          <p:nvPr>
            <p:ph type="title"/>
          </p:nvPr>
        </p:nvSpPr>
        <p:spPr>
          <a:xfrm>
            <a:off x="838200" y="448721"/>
            <a:ext cx="4707671" cy="1225650"/>
          </a:xfrm>
        </p:spPr>
        <p:txBody>
          <a:bodyPr anchor="b">
            <a:normAutofit/>
          </a:bodyPr>
          <a:lstStyle/>
          <a:p>
            <a:r>
              <a:rPr lang="en-US" sz="3800">
                <a:solidFill>
                  <a:schemeClr val="bg1"/>
                </a:solidFill>
              </a:rPr>
              <a:t>Example of Warren’s Eisegesis</a:t>
            </a:r>
          </a:p>
        </p:txBody>
      </p:sp>
      <p:cxnSp>
        <p:nvCxnSpPr>
          <p:cNvPr id="1037" name="Straight Connector 1036">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26" name="Picture 2" descr="PENGERTIAN EKSEGESIS DAN EISEGESIS - TEOLOGIA REFORMED">
            <a:extLst>
              <a:ext uri="{FF2B5EF4-FFF2-40B4-BE49-F238E27FC236}">
                <a16:creationId xmlns:a16="http://schemas.microsoft.com/office/drawing/2014/main" id="{BB941B0C-A3B7-A2C2-E24C-85B69C22F46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048146" y="2078665"/>
            <a:ext cx="5666547" cy="301743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674285C-EC0A-0D57-F11A-8E80CEF4AFC6}"/>
              </a:ext>
            </a:extLst>
          </p:cNvPr>
          <p:cNvSpPr>
            <a:spLocks noGrp="1"/>
          </p:cNvSpPr>
          <p:nvPr>
            <p:ph idx="1"/>
          </p:nvPr>
        </p:nvSpPr>
        <p:spPr>
          <a:xfrm>
            <a:off x="226142" y="1909191"/>
            <a:ext cx="7492469" cy="4303341"/>
          </a:xfrm>
        </p:spPr>
        <p:txBody>
          <a:bodyPr>
            <a:noAutofit/>
          </a:bodyPr>
          <a:lstStyle/>
          <a:p>
            <a:r>
              <a:rPr lang="en-US" sz="2000" dirty="0">
                <a:solidFill>
                  <a:schemeClr val="bg1"/>
                </a:solidFill>
              </a:rPr>
              <a:t>An oppressive man justifies mistreating his wife </a:t>
            </a:r>
          </a:p>
          <a:p>
            <a:pPr lvl="1"/>
            <a:r>
              <a:rPr lang="en-US" sz="1800" dirty="0">
                <a:solidFill>
                  <a:schemeClr val="bg1"/>
                </a:solidFill>
              </a:rPr>
              <a:t>Eph. 5:23 – Husband is the head of the wife </a:t>
            </a:r>
          </a:p>
          <a:p>
            <a:pPr lvl="1"/>
            <a:r>
              <a:rPr lang="en-US" sz="1800" dirty="0">
                <a:solidFill>
                  <a:schemeClr val="bg1"/>
                </a:solidFill>
              </a:rPr>
              <a:t>Eph. 5:24 – The wife is to be in subjection to her husband </a:t>
            </a:r>
          </a:p>
          <a:p>
            <a:pPr lvl="1"/>
            <a:r>
              <a:rPr lang="en-US" sz="1800" dirty="0">
                <a:solidFill>
                  <a:schemeClr val="bg1"/>
                </a:solidFill>
              </a:rPr>
              <a:t>Eph. 5:28 – The husband is to love his wife as his own body </a:t>
            </a:r>
          </a:p>
          <a:p>
            <a:pPr lvl="1"/>
            <a:r>
              <a:rPr lang="en-US" sz="1800" dirty="0">
                <a:solidFill>
                  <a:schemeClr val="bg1"/>
                </a:solidFill>
              </a:rPr>
              <a:t>1 Cor. 9:27 – We bruise (buffet) our bodies to keep it under subjection </a:t>
            </a:r>
          </a:p>
          <a:p>
            <a:pPr lvl="1"/>
            <a:r>
              <a:rPr lang="en-US" sz="1800" dirty="0">
                <a:solidFill>
                  <a:schemeClr val="bg1"/>
                </a:solidFill>
              </a:rPr>
              <a:t>Conclusion: Therefore husband’s beat wives to keep them in subjection </a:t>
            </a:r>
          </a:p>
          <a:p>
            <a:r>
              <a:rPr lang="en-US" sz="2000" dirty="0">
                <a:solidFill>
                  <a:schemeClr val="bg1"/>
                </a:solidFill>
              </a:rPr>
              <a:t>Warren reads into the text what he believes to be true, eisegesis</a:t>
            </a:r>
          </a:p>
          <a:p>
            <a:r>
              <a:rPr lang="en-US" sz="2000" dirty="0">
                <a:solidFill>
                  <a:schemeClr val="bg1"/>
                </a:solidFill>
              </a:rPr>
              <a:t>He uses the scriptures to PROVE what he already believes</a:t>
            </a:r>
          </a:p>
          <a:p>
            <a:r>
              <a:rPr lang="en-US" sz="2000" dirty="0">
                <a:solidFill>
                  <a:schemeClr val="bg1"/>
                </a:solidFill>
              </a:rPr>
              <a:t>Draw a conclusion that is in line with what he wants to prove</a:t>
            </a:r>
          </a:p>
          <a:p>
            <a:r>
              <a:rPr lang="en-US" sz="2000" dirty="0">
                <a:solidFill>
                  <a:schemeClr val="bg1"/>
                </a:solidFill>
              </a:rPr>
              <a:t>The bible can and is often mishandled this way to prove anything</a:t>
            </a:r>
          </a:p>
          <a:p>
            <a:r>
              <a:rPr lang="en-US" sz="2000" dirty="0">
                <a:solidFill>
                  <a:schemeClr val="bg1"/>
                </a:solidFill>
              </a:rPr>
              <a:t>Every part of the argument is scriptural, but is the conclusion scriptural?  NO!!  That is Warren’s proof.</a:t>
            </a:r>
          </a:p>
        </p:txBody>
      </p:sp>
    </p:spTree>
    <p:extLst>
      <p:ext uri="{BB962C8B-B14F-4D97-AF65-F5344CB8AC3E}">
        <p14:creationId xmlns:p14="http://schemas.microsoft.com/office/powerpoint/2010/main" val="15251818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13898</TotalTime>
  <Words>8379</Words>
  <Application>Microsoft Office PowerPoint</Application>
  <PresentationFormat>Widescreen</PresentationFormat>
  <Paragraphs>500</Paragraphs>
  <Slides>50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50</vt:i4>
      </vt:variant>
    </vt:vector>
  </HeadingPairs>
  <TitlesOfParts>
    <vt:vector size="54" baseType="lpstr">
      <vt:lpstr>Arial</vt:lpstr>
      <vt:lpstr>Calibri</vt:lpstr>
      <vt:lpstr>Calibri Light</vt:lpstr>
      <vt:lpstr>Office Theme</vt:lpstr>
      <vt:lpstr>Answers to Thomas B. Warren’s Lectures on the Church Cooperation and Orphan Homes</vt:lpstr>
      <vt:lpstr>Warren’s Proposition Pg. 40,44</vt:lpstr>
      <vt:lpstr>Thomas B. Warren’s Proof of Proposition on Church Cooperation, pg. 56-57</vt:lpstr>
      <vt:lpstr>Thomas B. Warren’s Syllogism on Church Cooperation, pg. 56-57</vt:lpstr>
      <vt:lpstr>Syllogism Defined</vt:lpstr>
      <vt:lpstr>Warren Uses Eisegesis Not Exegesis To Reach A Desired Result</vt:lpstr>
      <vt:lpstr>Warren’s Problem Throughout His Book is He Mixes Patterns to Come to a Desired End (Eisegesis)</vt:lpstr>
      <vt:lpstr>Exegesis VS Eisegesis </vt:lpstr>
      <vt:lpstr>Example of Warren’s Eisegesis</vt:lpstr>
      <vt:lpstr>Biblical Patterns - Plan of Salvation</vt:lpstr>
      <vt:lpstr>Mixing the Pattern Leads to Wrong Conclusion</vt:lpstr>
      <vt:lpstr>Biblical Patterns - Church Cooperation in Evangelism</vt:lpstr>
      <vt:lpstr>Biblical Pattern for Church Cooperation in Evangelism</vt:lpstr>
      <vt:lpstr>Biblical Pattern for Church Cooperation in Evangelism</vt:lpstr>
      <vt:lpstr>Biblical Pattern for Church Cooperation in Evangelism</vt:lpstr>
      <vt:lpstr>We Must Get Back to the Bible</vt:lpstr>
      <vt:lpstr>Biblical Patterns - Church Cooperation in Benevolence</vt:lpstr>
      <vt:lpstr>Biblical Pattern for Church Cooperation in Benevolence</vt:lpstr>
      <vt:lpstr>Biblical Pattern for Church Cooperation in Benevolence</vt:lpstr>
      <vt:lpstr>Biblical Pattern for Church Cooperation in Benevolence</vt:lpstr>
      <vt:lpstr>Biblical Pattern for Church Cooperation in Benevolence</vt:lpstr>
      <vt:lpstr>Biblical Pattern for Church Cooperation in Benevolence</vt:lpstr>
      <vt:lpstr>Let’s Examine Warren’s “Proofs” in Light of the Scriptures</vt:lpstr>
      <vt:lpstr>Warren’s 9 Point Biblical Proofs of Proposition on Church Cooperation, pg. 39-90</vt:lpstr>
      <vt:lpstr>Warren’s 9 Point Biblical Proofs of Proposition on Church Cooperation, pg. 39-90</vt:lpstr>
      <vt:lpstr>Warren’s 9 Point Biblical Proofs of Proposition on Church Cooperation, pg. 39-90</vt:lpstr>
      <vt:lpstr>Warren’s 9 Point Biblical Proofs of Proposition on Church Cooperation, pg. 39-90</vt:lpstr>
      <vt:lpstr>Warren’s 9 Point Biblical Proofs of Proposition on Church Cooperation, pg. 39-90</vt:lpstr>
      <vt:lpstr>Warren’s 9 Point Biblical Proofs of Proposition on Church Cooperation, pg. 39-90</vt:lpstr>
      <vt:lpstr>Warren’s 9 Point Biblical Proofs of Proposition on Church Cooperation, pg. 39-90</vt:lpstr>
      <vt:lpstr>Warren’s 9 Point Biblical Proofs of Proposition on Church Cooperation, pg. 39-90</vt:lpstr>
      <vt:lpstr>Warren’s 9 Point Biblical Proofs of Proposition on Church Cooperation, pg. 39-90</vt:lpstr>
      <vt:lpstr>Warren’s 9 Point Biblical Proofs of Proposition on Church Cooperation, pg. 39-90</vt:lpstr>
      <vt:lpstr>Warren’s 9 Point Biblical Proofs of Proposition on Church Cooperation, pg. 39-90</vt:lpstr>
      <vt:lpstr>Warren’s 9 Point Biblical Proofs of Proposition on Church Cooperation, pg. 39-90</vt:lpstr>
      <vt:lpstr>Warren’s 9 Point Biblical Proofs of Proposition on Church Cooperation, pg. 39-90</vt:lpstr>
      <vt:lpstr>Warren’s 9 Point Biblical Proofs of Proposition on Church Cooperation, pg. 39-90</vt:lpstr>
      <vt:lpstr>Warren’s 9 Point Biblical Proofs of Proposition on Church Cooperation, pg. 39-90</vt:lpstr>
      <vt:lpstr>Warren’s 9 Point Biblical Proofs of Proposition on Church Cooperation, pg. 39-90</vt:lpstr>
      <vt:lpstr>Warren’s 9 Point Biblical Proofs of Proposition on Church Cooperation, pg. 39-90</vt:lpstr>
      <vt:lpstr>Warren’s 9 Point Biblical Proofs of Proposition on Church Cooperation, pg. 39-90</vt:lpstr>
      <vt:lpstr>Warren’s 9 Point Biblical Proofs of Proposition on Church Cooperation, pg. 39-90</vt:lpstr>
      <vt:lpstr>Warren’s 9 Point Biblical Proofs of Proposition on Church Cooperation, pg. 39-90</vt:lpstr>
      <vt:lpstr>Warren’s 9 Point Biblical Proofs of Proposition on Church Cooperation, pg. 39-90</vt:lpstr>
      <vt:lpstr>Warren’s 9 Point Biblical Proofs of Proposition on Church Cooperation, pg. 39-90</vt:lpstr>
      <vt:lpstr>Warren’s 9 Point Biblical Proofs of Proposition on Church Cooperation, pg. 39-90</vt:lpstr>
      <vt:lpstr>Warren’s Biblical Proof of Proposition on Church Cooperation, pg. 39-90</vt:lpstr>
      <vt:lpstr>Warren’s Biblical Proof of Proposition on Church Cooperation, pg. 39-90</vt:lpstr>
      <vt:lpstr>Warren’s Biblical Proof of Proposition on Church Cooperation, pg. 39-90</vt:lpstr>
      <vt:lpstr>Conclusion – Thomas B. Warren’s Points Are Proven to be False and therefore Unscriptural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the Scriptures and Drawing an Improper Conclusion</dc:title>
  <dc:creator>Wayne Seaton</dc:creator>
  <cp:lastModifiedBy>Wayne Seaton</cp:lastModifiedBy>
  <cp:revision>22</cp:revision>
  <cp:lastPrinted>2024-06-14T14:42:49Z</cp:lastPrinted>
  <dcterms:created xsi:type="dcterms:W3CDTF">2023-10-18T16:13:32Z</dcterms:created>
  <dcterms:modified xsi:type="dcterms:W3CDTF">2024-09-12T19:15:42Z</dcterms:modified>
</cp:coreProperties>
</file>