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8" r:id="rId3"/>
    <p:sldId id="275" r:id="rId4"/>
    <p:sldId id="280" r:id="rId5"/>
    <p:sldId id="276" r:id="rId6"/>
    <p:sldId id="277" r:id="rId7"/>
    <p:sldId id="278" r:id="rId8"/>
    <p:sldId id="261" r:id="rId9"/>
    <p:sldId id="263" r:id="rId10"/>
    <p:sldId id="282" r:id="rId11"/>
    <p:sldId id="283" r:id="rId12"/>
    <p:sldId id="257" r:id="rId13"/>
    <p:sldId id="271" r:id="rId14"/>
    <p:sldId id="28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78" autoAdjust="0"/>
    <p:restoredTop sz="94660"/>
  </p:normalViewPr>
  <p:slideViewPr>
    <p:cSldViewPr snapToGrid="0">
      <p:cViewPr varScale="1">
        <p:scale>
          <a:sx n="64" d="100"/>
          <a:sy n="64" d="100"/>
        </p:scale>
        <p:origin x="330" y="102"/>
      </p:cViewPr>
      <p:guideLst/>
    </p:cSldViewPr>
  </p:slideViewPr>
  <p:notesTextViewPr>
    <p:cViewPr>
      <p:scale>
        <a:sx n="1" d="1"/>
        <a:sy n="1" d="1"/>
      </p:scale>
      <p:origin x="0" y="0"/>
    </p:cViewPr>
  </p:notesTextViewPr>
  <p:sorterViewPr>
    <p:cViewPr varScale="1">
      <p:scale>
        <a:sx n="100" d="100"/>
        <a:sy n="100" d="100"/>
      </p:scale>
      <p:origin x="0" y="-202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209D5-2E62-489B-9EFC-EE7E877DAD2F}"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DEA4F-A9DB-4F8C-8431-877123E1064B}" type="slidenum">
              <a:rPr lang="en-US" smtClean="0"/>
              <a:t>‹#›</a:t>
            </a:fld>
            <a:endParaRPr lang="en-US"/>
          </a:p>
        </p:txBody>
      </p:sp>
    </p:spTree>
    <p:extLst>
      <p:ext uri="{BB962C8B-B14F-4D97-AF65-F5344CB8AC3E}">
        <p14:creationId xmlns:p14="http://schemas.microsoft.com/office/powerpoint/2010/main" val="2964983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FDEA4F-A9DB-4F8C-8431-877123E1064B}" type="slidenum">
              <a:rPr lang="en-US" smtClean="0"/>
              <a:t>1</a:t>
            </a:fld>
            <a:endParaRPr lang="en-US"/>
          </a:p>
        </p:txBody>
      </p:sp>
    </p:spTree>
    <p:extLst>
      <p:ext uri="{BB962C8B-B14F-4D97-AF65-F5344CB8AC3E}">
        <p14:creationId xmlns:p14="http://schemas.microsoft.com/office/powerpoint/2010/main" val="255124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FDEA4F-A9DB-4F8C-8431-877123E1064B}" type="slidenum">
              <a:rPr lang="en-US" smtClean="0"/>
              <a:t>13</a:t>
            </a:fld>
            <a:endParaRPr lang="en-US"/>
          </a:p>
        </p:txBody>
      </p:sp>
    </p:spTree>
    <p:extLst>
      <p:ext uri="{BB962C8B-B14F-4D97-AF65-F5344CB8AC3E}">
        <p14:creationId xmlns:p14="http://schemas.microsoft.com/office/powerpoint/2010/main" val="750528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FDEA4F-A9DB-4F8C-8431-877123E1064B}" type="slidenum">
              <a:rPr lang="en-US" smtClean="0"/>
              <a:t>14</a:t>
            </a:fld>
            <a:endParaRPr lang="en-US"/>
          </a:p>
        </p:txBody>
      </p:sp>
    </p:spTree>
    <p:extLst>
      <p:ext uri="{BB962C8B-B14F-4D97-AF65-F5344CB8AC3E}">
        <p14:creationId xmlns:p14="http://schemas.microsoft.com/office/powerpoint/2010/main" val="3601884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9/11/2024</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75E94-B548-3E89-9979-67252E13CBF0}"/>
              </a:ext>
            </a:extLst>
          </p:cNvPr>
          <p:cNvSpPr>
            <a:spLocks noGrp="1"/>
          </p:cNvSpPr>
          <p:nvPr>
            <p:ph type="ctrTitle"/>
          </p:nvPr>
        </p:nvSpPr>
        <p:spPr/>
        <p:txBody>
          <a:bodyPr/>
          <a:lstStyle/>
          <a:p>
            <a:r>
              <a:rPr lang="en-US" dirty="0">
                <a:solidFill>
                  <a:srgbClr val="FFFF00"/>
                </a:solidFill>
              </a:rPr>
              <a:t>IS mark 16:9-20 inspired SCRIPTURE?</a:t>
            </a:r>
          </a:p>
        </p:txBody>
      </p:sp>
      <p:cxnSp>
        <p:nvCxnSpPr>
          <p:cNvPr id="5" name="Connector: Elbow 4">
            <a:extLst>
              <a:ext uri="{FF2B5EF4-FFF2-40B4-BE49-F238E27FC236}">
                <a16:creationId xmlns:a16="http://schemas.microsoft.com/office/drawing/2014/main" id="{0ED9F077-E8EB-3667-8593-87285F711C91}"/>
              </a:ext>
            </a:extLst>
          </p:cNvPr>
          <p:cNvCxnSpPr/>
          <p:nvPr/>
        </p:nvCxnSpPr>
        <p:spPr>
          <a:xfrm>
            <a:off x="5476568" y="-117987"/>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51556" y="101600"/>
            <a:ext cx="11322755" cy="6372942"/>
          </a:xfrm>
        </p:spPr>
        <p:txBody>
          <a:bodyPr>
            <a:normAutofit lnSpcReduction="10000"/>
          </a:bodyPr>
          <a:lstStyle/>
          <a:p>
            <a:pPr marL="0" indent="0" algn="ctr">
              <a:buNone/>
            </a:pPr>
            <a:r>
              <a:rPr lang="en-US" sz="3600" dirty="0">
                <a:solidFill>
                  <a:srgbClr val="FFFF00"/>
                </a:solidFill>
              </a:rPr>
              <a:t>CODEX VATICANUS (II)</a:t>
            </a:r>
          </a:p>
          <a:p>
            <a:pPr marL="0" indent="0">
              <a:buNone/>
            </a:pPr>
            <a:r>
              <a:rPr lang="en-US" sz="2800" dirty="0">
                <a:latin typeface="Amasis MT Pro" panose="020F0502020204030204" pitchFamily="18" charset="0"/>
              </a:rPr>
              <a:t>Several NT passages are lacking:</a:t>
            </a:r>
          </a:p>
          <a:p>
            <a:r>
              <a:rPr lang="en-US" sz="2800" dirty="0">
                <a:latin typeface="Amasis MT Pro" panose="020F0502020204030204" pitchFamily="18" charset="0"/>
              </a:rPr>
              <a:t>Matthew 12:47; 16:2b-3; 17:21; 18:11; 23:14</a:t>
            </a:r>
          </a:p>
          <a:p>
            <a:r>
              <a:rPr lang="en-US" sz="2800" dirty="0">
                <a:latin typeface="Amasis MT Pro" panose="020F0502020204030204" pitchFamily="18" charset="0"/>
              </a:rPr>
              <a:t>Mark 7:16; 9:44, 46; 11:26; 15:28; 16:9-20*</a:t>
            </a:r>
          </a:p>
          <a:p>
            <a:r>
              <a:rPr lang="en-US" sz="2800" dirty="0">
                <a:latin typeface="Amasis MT Pro" panose="020F0502020204030204" pitchFamily="18" charset="0"/>
              </a:rPr>
              <a:t>Luke 17:36; 22:43-44</a:t>
            </a:r>
          </a:p>
          <a:p>
            <a:r>
              <a:rPr lang="en-US" sz="2800" dirty="0">
                <a:latin typeface="Amasis MT Pro" panose="020F0502020204030204" pitchFamily="18" charset="0"/>
              </a:rPr>
              <a:t>John 5:4; 7:53 – 8:12</a:t>
            </a:r>
          </a:p>
          <a:p>
            <a:r>
              <a:rPr lang="en-US" sz="2800" dirty="0">
                <a:latin typeface="Amasis MT Pro" panose="020F0502020204030204" pitchFamily="18" charset="0"/>
              </a:rPr>
              <a:t>Acts 8:37; 15:34; 24:7; 28:29</a:t>
            </a:r>
          </a:p>
          <a:p>
            <a:r>
              <a:rPr lang="en-US" sz="2800" dirty="0">
                <a:latin typeface="Amasis MT Pro" panose="020F0502020204030204" pitchFamily="18" charset="0"/>
              </a:rPr>
              <a:t>Romans 16:24</a:t>
            </a:r>
          </a:p>
          <a:p>
            <a:r>
              <a:rPr lang="en-US" sz="2800" dirty="0">
                <a:latin typeface="Amasis MT Pro" panose="020F0502020204030204" pitchFamily="18" charset="0"/>
              </a:rPr>
              <a:t>1 Peter 5:3</a:t>
            </a:r>
          </a:p>
          <a:p>
            <a:r>
              <a:rPr lang="en-US" sz="2800" dirty="0">
                <a:latin typeface="Amasis MT Pro" panose="020F0502020204030204" pitchFamily="18" charset="0"/>
              </a:rPr>
              <a:t>Many phrases not in </a:t>
            </a:r>
            <a:r>
              <a:rPr lang="en-US" sz="2800" dirty="0" err="1">
                <a:latin typeface="Amasis MT Pro" panose="020F0502020204030204" pitchFamily="18" charset="0"/>
              </a:rPr>
              <a:t>Vaticanus</a:t>
            </a:r>
            <a:r>
              <a:rPr lang="en-US" sz="2800" dirty="0">
                <a:latin typeface="Amasis MT Pro" panose="020F0502020204030204" pitchFamily="18" charset="0"/>
              </a:rPr>
              <a:t> are in later manuscripts</a:t>
            </a:r>
          </a:p>
          <a:p>
            <a:endParaRPr lang="en-US" sz="2800" dirty="0">
              <a:latin typeface="Amasis MT Pro" panose="020F0502020204030204" pitchFamily="18" charset="0"/>
            </a:endParaRPr>
          </a:p>
          <a:p>
            <a:endParaRPr lang="en-US" sz="2800" dirty="0">
              <a:latin typeface="Amasis MT Pro" panose="020F0502020204030204" pitchFamily="18" charset="0"/>
            </a:endParaRPr>
          </a:p>
        </p:txBody>
      </p:sp>
      <p:sp>
        <p:nvSpPr>
          <p:cNvPr id="2" name="Content Placeholder 2">
            <a:extLst>
              <a:ext uri="{FF2B5EF4-FFF2-40B4-BE49-F238E27FC236}">
                <a16:creationId xmlns:a16="http://schemas.microsoft.com/office/drawing/2014/main" id="{0CE989A2-C399-5719-652E-8FF6B8868FF0}"/>
              </a:ext>
            </a:extLst>
          </p:cNvPr>
          <p:cNvSpPr txBox="1">
            <a:spLocks/>
          </p:cNvSpPr>
          <p:nvPr/>
        </p:nvSpPr>
        <p:spPr>
          <a:xfrm>
            <a:off x="818000" y="383458"/>
            <a:ext cx="10353762" cy="540774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0" indent="0" algn="ctr">
              <a:buFont typeface="Arial" panose="020B0604020202020204" pitchFamily="34" charset="0"/>
              <a:buNone/>
            </a:pPr>
            <a:endParaRPr lang="en-US" sz="3600" dirty="0"/>
          </a:p>
        </p:txBody>
      </p:sp>
    </p:spTree>
    <p:extLst>
      <p:ext uri="{BB962C8B-B14F-4D97-AF65-F5344CB8AC3E}">
        <p14:creationId xmlns:p14="http://schemas.microsoft.com/office/powerpoint/2010/main" val="3650123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51556" y="101600"/>
            <a:ext cx="11322755" cy="6372942"/>
          </a:xfrm>
        </p:spPr>
        <p:txBody>
          <a:bodyPr>
            <a:normAutofit/>
          </a:bodyPr>
          <a:lstStyle/>
          <a:p>
            <a:pPr marL="0" indent="0" algn="ctr">
              <a:buNone/>
            </a:pPr>
            <a:r>
              <a:rPr lang="en-US" sz="4200" dirty="0">
                <a:solidFill>
                  <a:srgbClr val="FFFF00"/>
                </a:solidFill>
              </a:rPr>
              <a:t>CODEX VATICANUS (III)</a:t>
            </a:r>
          </a:p>
          <a:p>
            <a:pPr marL="0" indent="0" algn="ctr">
              <a:buNone/>
            </a:pPr>
            <a:endParaRPr lang="en-US" sz="800" dirty="0"/>
          </a:p>
          <a:p>
            <a:pPr marL="0" indent="0">
              <a:buNone/>
            </a:pPr>
            <a:r>
              <a:rPr lang="en-US" sz="3600" dirty="0">
                <a:latin typeface="Amasis MT Pro" panose="020F0502020204030204" pitchFamily="18" charset="0"/>
              </a:rPr>
              <a:t>NOTE ON THE MISSING ENDING OF THE BOOK OF MARK:</a:t>
            </a:r>
          </a:p>
          <a:p>
            <a:pPr marL="0" indent="0">
              <a:buNone/>
            </a:pPr>
            <a:r>
              <a:rPr lang="en-US" sz="3600" dirty="0">
                <a:latin typeface="Amasis MT Pro" panose="020F0502020204030204" pitchFamily="18" charset="0"/>
              </a:rPr>
              <a:t>At the end of Mark in </a:t>
            </a:r>
            <a:r>
              <a:rPr lang="en-US" sz="3600" i="1" dirty="0">
                <a:latin typeface="Amasis MT Pro" panose="020F0502020204030204" pitchFamily="18" charset="0"/>
              </a:rPr>
              <a:t>Codex </a:t>
            </a:r>
            <a:r>
              <a:rPr lang="en-US" sz="3600" i="1" dirty="0" err="1">
                <a:latin typeface="Amasis MT Pro" panose="020F0502020204030204" pitchFamily="18" charset="0"/>
              </a:rPr>
              <a:t>Vaticanus</a:t>
            </a:r>
            <a:r>
              <a:rPr lang="en-US" sz="3600" i="1" dirty="0">
                <a:latin typeface="Amasis MT Pro" panose="020F0502020204030204" pitchFamily="18" charset="0"/>
              </a:rPr>
              <a:t>, </a:t>
            </a:r>
            <a:r>
              <a:rPr lang="en-US" sz="3600" dirty="0">
                <a:effectLst/>
                <a:latin typeface="Amasis MT Pro" panose="020F0502020204030204" pitchFamily="18" charset="0"/>
              </a:rPr>
              <a:t>there is an empty column after verse 8, possibly suggesting that the scribe was aware of the missing ending. It is the only empty column in </a:t>
            </a:r>
            <a:r>
              <a:rPr lang="en-US" sz="3600" i="1" dirty="0">
                <a:effectLst/>
                <a:latin typeface="Amasis MT Pro" panose="020F0502020204030204" pitchFamily="18" charset="0"/>
              </a:rPr>
              <a:t>Codex </a:t>
            </a:r>
            <a:r>
              <a:rPr lang="en-US" sz="3600" i="1" dirty="0" err="1">
                <a:effectLst/>
                <a:latin typeface="Amasis MT Pro" panose="020F0502020204030204" pitchFamily="18" charset="0"/>
              </a:rPr>
              <a:t>Vaticanus</a:t>
            </a:r>
            <a:r>
              <a:rPr lang="en-US" sz="3600" dirty="0">
                <a:effectLst/>
                <a:latin typeface="Amasis MT Pro" panose="020F0502020204030204" pitchFamily="18" charset="0"/>
              </a:rPr>
              <a:t>.</a:t>
            </a:r>
            <a:endParaRPr lang="en-US" sz="3600" i="1" dirty="0">
              <a:latin typeface="Amasis MT Pro" panose="020F0502020204030204" pitchFamily="18" charset="0"/>
            </a:endParaRPr>
          </a:p>
          <a:p>
            <a:endParaRPr lang="en-US" sz="2800" dirty="0">
              <a:latin typeface="Amasis MT Pro" panose="020F0502020204030204" pitchFamily="18" charset="0"/>
            </a:endParaRPr>
          </a:p>
        </p:txBody>
      </p:sp>
      <p:sp>
        <p:nvSpPr>
          <p:cNvPr id="2" name="Content Placeholder 2">
            <a:extLst>
              <a:ext uri="{FF2B5EF4-FFF2-40B4-BE49-F238E27FC236}">
                <a16:creationId xmlns:a16="http://schemas.microsoft.com/office/drawing/2014/main" id="{0CE989A2-C399-5719-652E-8FF6B8868FF0}"/>
              </a:ext>
            </a:extLst>
          </p:cNvPr>
          <p:cNvSpPr txBox="1">
            <a:spLocks/>
          </p:cNvSpPr>
          <p:nvPr/>
        </p:nvSpPr>
        <p:spPr>
          <a:xfrm>
            <a:off x="818000" y="383458"/>
            <a:ext cx="10353762" cy="540774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0" indent="0" algn="ctr">
              <a:buFont typeface="Arial" panose="020B0604020202020204" pitchFamily="34" charset="0"/>
              <a:buNone/>
            </a:pPr>
            <a:endParaRPr lang="en-US" sz="3600" dirty="0"/>
          </a:p>
        </p:txBody>
      </p:sp>
    </p:spTree>
    <p:extLst>
      <p:ext uri="{BB962C8B-B14F-4D97-AF65-F5344CB8AC3E}">
        <p14:creationId xmlns:p14="http://schemas.microsoft.com/office/powerpoint/2010/main" val="242800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40AE35-A71C-35E0-DF07-BA2A7346E034}"/>
              </a:ext>
            </a:extLst>
          </p:cNvPr>
          <p:cNvSpPr>
            <a:spLocks noGrp="1"/>
          </p:cNvSpPr>
          <p:nvPr>
            <p:ph idx="1"/>
          </p:nvPr>
        </p:nvSpPr>
        <p:spPr>
          <a:xfrm>
            <a:off x="919119" y="324465"/>
            <a:ext cx="10353762" cy="5633884"/>
          </a:xfrm>
        </p:spPr>
        <p:txBody>
          <a:bodyPr>
            <a:normAutofit/>
          </a:bodyPr>
          <a:lstStyle/>
          <a:p>
            <a:pPr marL="0" indent="0" algn="ctr">
              <a:buNone/>
            </a:pPr>
            <a:r>
              <a:rPr lang="en-US" sz="3200" dirty="0">
                <a:solidFill>
                  <a:srgbClr val="FFFF00"/>
                </a:solidFill>
              </a:rPr>
              <a:t>Mark 16:8 </a:t>
            </a:r>
            <a:r>
              <a:rPr lang="en-US" sz="3200" dirty="0">
                <a:solidFill>
                  <a:srgbClr val="FFFF00"/>
                </a:solidFill>
                <a:cs typeface="Segoe UI" panose="020B0502040204020203" pitchFamily="34" charset="0"/>
              </a:rPr>
              <a:t>― </a:t>
            </a:r>
            <a:r>
              <a:rPr lang="en-US" sz="3200" dirty="0">
                <a:solidFill>
                  <a:srgbClr val="FFFF00"/>
                </a:solidFill>
              </a:rPr>
              <a:t>IS THIS THE WAY THE BOOK ENDS?</a:t>
            </a:r>
          </a:p>
          <a:p>
            <a:pPr marL="0" indent="0" algn="ctr">
              <a:buNone/>
            </a:pPr>
            <a:endParaRPr lang="en-US" sz="2400" dirty="0"/>
          </a:p>
          <a:p>
            <a:pPr marL="0" indent="0">
              <a:buNone/>
            </a:pPr>
            <a:r>
              <a:rPr lang="en-US" sz="2800" dirty="0"/>
              <a:t>NKJV, “So they went out quickly and fled from the tomb, for they trembled and were amazed. And they said nothing to anyone, for they were afraid.”     </a:t>
            </a:r>
          </a:p>
          <a:p>
            <a:pPr marL="0" indent="0">
              <a:buNone/>
            </a:pPr>
            <a:endParaRPr lang="en-US" sz="2800" dirty="0"/>
          </a:p>
          <a:p>
            <a:pPr marL="0" indent="0">
              <a:buNone/>
            </a:pPr>
            <a:endParaRPr lang="en-US" sz="28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31346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511276" y="383458"/>
            <a:ext cx="11208775" cy="5407742"/>
          </a:xfrm>
        </p:spPr>
        <p:txBody>
          <a:bodyPr>
            <a:normAutofit/>
          </a:bodyPr>
          <a:lstStyle/>
          <a:p>
            <a:pPr marL="0" indent="0" algn="ctr">
              <a:buNone/>
            </a:pPr>
            <a:r>
              <a:rPr lang="en-US" sz="3600" dirty="0">
                <a:solidFill>
                  <a:srgbClr val="FFFF00"/>
                </a:solidFill>
              </a:rPr>
              <a:t>THE MOTIVE FOR REJECTING Mark 16:9-20?</a:t>
            </a:r>
          </a:p>
          <a:p>
            <a:pPr marL="0" indent="0">
              <a:buNone/>
            </a:pPr>
            <a:r>
              <a:rPr lang="en-US" sz="2800" dirty="0">
                <a:latin typeface="Amasis MT Pro" panose="020F0502020204030204" pitchFamily="18" charset="0"/>
              </a:rPr>
              <a:t>Why would anyone WANT to reject these 12 verses?</a:t>
            </a:r>
          </a:p>
          <a:p>
            <a:pPr marL="0" indent="0">
              <a:buNone/>
            </a:pPr>
            <a:r>
              <a:rPr lang="en-US" sz="2800" dirty="0">
                <a:latin typeface="Amasis MT Pro" panose="020F0502020204030204" pitchFamily="18" charset="0"/>
              </a:rPr>
              <a:t>Could the TEACHING found in this passage lead some to reject it?</a:t>
            </a:r>
          </a:p>
          <a:p>
            <a:pPr marL="0" indent="0">
              <a:buNone/>
            </a:pPr>
            <a:r>
              <a:rPr lang="en-US" sz="2800" dirty="0">
                <a:latin typeface="Amasis MT Pro" panose="020F0502020204030204" pitchFamily="18" charset="0"/>
              </a:rPr>
              <a:t>Note 1: Many people don’t accept the resurrection of Jesus (cf. Acts 17:32)</a:t>
            </a:r>
          </a:p>
          <a:p>
            <a:pPr marL="0" indent="0">
              <a:buNone/>
            </a:pPr>
            <a:r>
              <a:rPr lang="en-US" sz="2800" dirty="0">
                <a:latin typeface="Amasis MT Pro" panose="020F0502020204030204" pitchFamily="18" charset="0"/>
              </a:rPr>
              <a:t>Note 2: Many people don’t approve the Lord’s statement about baptism (cf. Luke 7:30)!</a:t>
            </a:r>
          </a:p>
        </p:txBody>
      </p:sp>
    </p:spTree>
    <p:extLst>
      <p:ext uri="{BB962C8B-B14F-4D97-AF65-F5344CB8AC3E}">
        <p14:creationId xmlns:p14="http://schemas.microsoft.com/office/powerpoint/2010/main" val="4078469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511276" y="383458"/>
            <a:ext cx="11208775" cy="5407742"/>
          </a:xfrm>
        </p:spPr>
        <p:txBody>
          <a:bodyPr>
            <a:normAutofit lnSpcReduction="10000"/>
          </a:bodyPr>
          <a:lstStyle/>
          <a:p>
            <a:pPr marL="0" indent="0" algn="ctr">
              <a:buNone/>
            </a:pPr>
            <a:r>
              <a:rPr lang="en-US" sz="3600" dirty="0">
                <a:solidFill>
                  <a:srgbClr val="FFFF00"/>
                </a:solidFill>
              </a:rPr>
              <a:t>REFERENCES</a:t>
            </a:r>
          </a:p>
          <a:p>
            <a:pPr marL="514350" indent="-514350">
              <a:buFont typeface="+mj-lt"/>
              <a:buAutoNum type="arabicPeriod"/>
            </a:pPr>
            <a:r>
              <a:rPr lang="en-US" sz="2800" dirty="0">
                <a:latin typeface="Amasis MT Pro" panose="020F0502020204030204" pitchFamily="18" charset="0"/>
              </a:rPr>
              <a:t>John William </a:t>
            </a:r>
            <a:r>
              <a:rPr lang="en-US" sz="2800" dirty="0" err="1">
                <a:latin typeface="Amasis MT Pro" panose="020F0502020204030204" pitchFamily="18" charset="0"/>
              </a:rPr>
              <a:t>Burgon</a:t>
            </a:r>
            <a:r>
              <a:rPr lang="en-US" sz="2800" dirty="0">
                <a:latin typeface="Amasis MT Pro" panose="020F0502020204030204" pitchFamily="18" charset="0"/>
              </a:rPr>
              <a:t>. </a:t>
            </a:r>
            <a:r>
              <a:rPr lang="en-US" sz="2800" i="1" dirty="0">
                <a:latin typeface="Amasis MT Pro" panose="020F0502020204030204" pitchFamily="18" charset="0"/>
              </a:rPr>
              <a:t>The Last Twelve Verses of the Gospel According to S. Mark</a:t>
            </a:r>
            <a:r>
              <a:rPr lang="en-US" sz="2800" dirty="0">
                <a:latin typeface="Amasis MT Pro" panose="020F0502020204030204" pitchFamily="18" charset="0"/>
              </a:rPr>
              <a:t>. Oxford and London: James Parker and Co., 1871. Accessible online.</a:t>
            </a:r>
          </a:p>
          <a:p>
            <a:pPr marL="514350" indent="-514350">
              <a:buFont typeface="+mj-lt"/>
              <a:buAutoNum type="arabicPeriod"/>
            </a:pPr>
            <a:r>
              <a:rPr lang="en-US" sz="2800" dirty="0">
                <a:latin typeface="Amasis MT Pro" panose="020F0502020204030204" pitchFamily="18" charset="0"/>
              </a:rPr>
              <a:t>Traever </a:t>
            </a:r>
            <a:r>
              <a:rPr lang="en-US" sz="2800" dirty="0" err="1">
                <a:latin typeface="Amasis MT Pro" panose="020F0502020204030204" pitchFamily="18" charset="0"/>
              </a:rPr>
              <a:t>Guingrich</a:t>
            </a:r>
            <a:r>
              <a:rPr lang="en-US" sz="2800" dirty="0">
                <a:latin typeface="Amasis MT Pro" panose="020F0502020204030204" pitchFamily="18" charset="0"/>
              </a:rPr>
              <a:t> &amp; Thomas N. Thrasher. </a:t>
            </a:r>
            <a:r>
              <a:rPr lang="en-US" sz="2800" i="1" dirty="0">
                <a:latin typeface="Amasis MT Pro" panose="020F0502020204030204" pitchFamily="18" charset="0"/>
              </a:rPr>
              <a:t>Debate on Salvation: </a:t>
            </a:r>
            <a:r>
              <a:rPr lang="en-US" sz="2800" i="1" dirty="0" err="1">
                <a:latin typeface="Amasis MT Pro" panose="020F0502020204030204" pitchFamily="18" charset="0"/>
              </a:rPr>
              <a:t>Guingrich</a:t>
            </a:r>
            <a:r>
              <a:rPr lang="en-US" sz="2800" i="1" dirty="0">
                <a:latin typeface="Amasis MT Pro" panose="020F0502020204030204" pitchFamily="18" charset="0"/>
              </a:rPr>
              <a:t>-Thrasher Debate</a:t>
            </a:r>
            <a:r>
              <a:rPr lang="en-US" sz="2800" dirty="0">
                <a:latin typeface="Amasis MT Pro" panose="020F0502020204030204" pitchFamily="18" charset="0"/>
              </a:rPr>
              <a:t>. Decatur, AL: Thrasher Publications, 2023. Accessible online.</a:t>
            </a:r>
          </a:p>
          <a:p>
            <a:pPr marL="514350" indent="-514350">
              <a:buFont typeface="+mj-lt"/>
              <a:buAutoNum type="arabicPeriod"/>
            </a:pPr>
            <a:r>
              <a:rPr lang="en-US" sz="2800" dirty="0">
                <a:latin typeface="Amasis MT Pro" panose="020F0502020204030204" pitchFamily="18" charset="0"/>
              </a:rPr>
              <a:t>Thomas B. Warren &amp; L. S. Ballard. </a:t>
            </a:r>
            <a:r>
              <a:rPr lang="en-US" sz="2800" i="1" dirty="0">
                <a:latin typeface="Amasis MT Pro" panose="020F0502020204030204" pitchFamily="18" charset="0"/>
              </a:rPr>
              <a:t>Warren-Ballard Debate</a:t>
            </a:r>
            <a:r>
              <a:rPr lang="en-US" sz="2800" dirty="0">
                <a:latin typeface="Amasis MT Pro" panose="020F0502020204030204" pitchFamily="18" charset="0"/>
              </a:rPr>
              <a:t>. Longview, WA: Telegram Book Co., 1953. Accessible online: Warren-BallardDebate.pdf (icotb.org)</a:t>
            </a:r>
          </a:p>
          <a:p>
            <a:pPr marL="0" indent="0">
              <a:buNone/>
            </a:pPr>
            <a:endParaRPr lang="en-US" sz="2800" dirty="0">
              <a:latin typeface="Amasis MT Pro" panose="020F0502020204030204" pitchFamily="18" charset="0"/>
            </a:endParaRPr>
          </a:p>
        </p:txBody>
      </p:sp>
    </p:spTree>
    <p:extLst>
      <p:ext uri="{BB962C8B-B14F-4D97-AF65-F5344CB8AC3E}">
        <p14:creationId xmlns:p14="http://schemas.microsoft.com/office/powerpoint/2010/main" val="149063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32619" y="157317"/>
            <a:ext cx="11506832" cy="6341806"/>
          </a:xfrm>
        </p:spPr>
        <p:txBody>
          <a:bodyPr>
            <a:normAutofit fontScale="25000" lnSpcReduction="20000"/>
          </a:bodyPr>
          <a:lstStyle/>
          <a:p>
            <a:pPr marL="0" indent="0" algn="ctr">
              <a:spcBef>
                <a:spcPts val="300"/>
              </a:spcBef>
              <a:buNone/>
            </a:pPr>
            <a:r>
              <a:rPr lang="en-US" sz="11200" dirty="0">
                <a:solidFill>
                  <a:srgbClr val="FFFF00"/>
                </a:solidFill>
              </a:rPr>
              <a:t>ARGUMENTS MADE AGAINST THE INSPIRATION OF Mark 16:9-20</a:t>
            </a:r>
          </a:p>
          <a:p>
            <a:pPr marL="0" indent="0">
              <a:spcBef>
                <a:spcPts val="300"/>
              </a:spcBef>
              <a:buNone/>
            </a:pPr>
            <a:endParaRPr lang="en-US" sz="3600" dirty="0">
              <a:solidFill>
                <a:schemeClr val="accent4"/>
              </a:solidFill>
            </a:endParaRPr>
          </a:p>
          <a:p>
            <a:pPr marL="0" indent="0">
              <a:spcBef>
                <a:spcPts val="600"/>
              </a:spcBef>
              <a:buNone/>
            </a:pPr>
            <a:r>
              <a:rPr lang="en-US" sz="9600" dirty="0">
                <a:solidFill>
                  <a:schemeClr val="accent4"/>
                </a:solidFill>
              </a:rPr>
              <a:t>These 12 verses were not written by Mark</a:t>
            </a:r>
          </a:p>
          <a:p>
            <a:pPr marL="457200" lvl="1" indent="0">
              <a:spcBef>
                <a:spcPts val="600"/>
              </a:spcBef>
              <a:buNone/>
              <a:tabLst>
                <a:tab pos="509588" algn="l"/>
              </a:tabLst>
            </a:pPr>
            <a:r>
              <a:rPr lang="en-US" sz="7800" dirty="0">
                <a:latin typeface="Amasis MT Pro" panose="020F0502020204030204" pitchFamily="18" charset="0"/>
              </a:rPr>
              <a:t>Two of the earliest manuscripts (Codex Sinaiticus and Codex </a:t>
            </a:r>
            <a:r>
              <a:rPr lang="en-US" sz="7800" dirty="0" err="1">
                <a:latin typeface="Amasis MT Pro" panose="020F0502020204030204" pitchFamily="18" charset="0"/>
              </a:rPr>
              <a:t>Vaticanus</a:t>
            </a:r>
            <a:r>
              <a:rPr lang="en-US" sz="7800" dirty="0">
                <a:latin typeface="Amasis MT Pro" panose="020F0502020204030204" pitchFamily="18" charset="0"/>
              </a:rPr>
              <a:t>) do not contain verses 9-20.</a:t>
            </a:r>
            <a:endParaRPr lang="en-US" sz="7800" dirty="0">
              <a:solidFill>
                <a:schemeClr val="accent4"/>
              </a:solidFill>
              <a:latin typeface="Amasis MT Pro" panose="020F0502020204030204" pitchFamily="18" charset="0"/>
            </a:endParaRPr>
          </a:p>
          <a:p>
            <a:pPr marL="0" indent="0">
              <a:spcBef>
                <a:spcPts val="600"/>
              </a:spcBef>
              <a:buNone/>
            </a:pPr>
            <a:r>
              <a:rPr lang="en-US" sz="9600" dirty="0">
                <a:solidFill>
                  <a:schemeClr val="accent4"/>
                </a:solidFill>
                <a:effectLst/>
              </a:rPr>
              <a:t>Textual evidence</a:t>
            </a:r>
          </a:p>
          <a:p>
            <a:pPr marL="457200" lvl="1" indent="0" defTabSz="509588">
              <a:spcBef>
                <a:spcPts val="600"/>
              </a:spcBef>
              <a:buNone/>
            </a:pPr>
            <a:r>
              <a:rPr lang="en-US" sz="7800" dirty="0">
                <a:latin typeface="Amasis MT Pro" panose="020F0502020204030204" pitchFamily="18" charset="0"/>
              </a:rPr>
              <a:t>Codex Sinaiticus and Codex </a:t>
            </a:r>
            <a:r>
              <a:rPr lang="en-US" sz="7800" dirty="0" err="1">
                <a:latin typeface="Amasis MT Pro" panose="020F0502020204030204" pitchFamily="18" charset="0"/>
              </a:rPr>
              <a:t>Vaticanus</a:t>
            </a:r>
            <a:r>
              <a:rPr lang="en-US" sz="7800" dirty="0">
                <a:latin typeface="Amasis MT Pro" panose="020F0502020204030204" pitchFamily="18" charset="0"/>
              </a:rPr>
              <a:t> do not contain verses 9-20. Later manuscripts add these verses, but with variations.</a:t>
            </a:r>
          </a:p>
          <a:p>
            <a:pPr marL="0" indent="0">
              <a:spcBef>
                <a:spcPts val="600"/>
              </a:spcBef>
              <a:buNone/>
            </a:pPr>
            <a:r>
              <a:rPr lang="en-US" sz="9600" dirty="0">
                <a:solidFill>
                  <a:schemeClr val="accent4"/>
                </a:solidFill>
              </a:rPr>
              <a:t>Style and language</a:t>
            </a:r>
          </a:p>
          <a:p>
            <a:pPr marL="457200" lvl="1" indent="0">
              <a:spcBef>
                <a:spcPts val="600"/>
              </a:spcBef>
              <a:buNone/>
              <a:tabLst>
                <a:tab pos="574675" algn="l"/>
              </a:tabLst>
            </a:pPr>
            <a:r>
              <a:rPr lang="en-US" sz="7800" dirty="0">
                <a:latin typeface="Amasis MT Pro" panose="020F0502020204030204" pitchFamily="18" charset="0"/>
              </a:rPr>
              <a:t>The writing style and language of verses 9-20 differ from the rest of Mark, suggesting a possible addition by a later scribe.</a:t>
            </a:r>
          </a:p>
          <a:p>
            <a:pPr marL="0" indent="0">
              <a:spcBef>
                <a:spcPts val="600"/>
              </a:spcBef>
              <a:buNone/>
            </a:pPr>
            <a:r>
              <a:rPr lang="en-US" sz="9600" dirty="0">
                <a:solidFill>
                  <a:schemeClr val="accent4"/>
                </a:solidFill>
              </a:rPr>
              <a:t>Content</a:t>
            </a:r>
          </a:p>
          <a:p>
            <a:pPr marL="457200" lvl="1" indent="0">
              <a:spcBef>
                <a:spcPts val="600"/>
              </a:spcBef>
              <a:buNone/>
              <a:tabLst>
                <a:tab pos="574675" algn="l"/>
              </a:tabLst>
            </a:pPr>
            <a:r>
              <a:rPr lang="en-US" sz="7800" dirty="0">
                <a:latin typeface="Amasis MT Pro" panose="020F0502020204030204" pitchFamily="18" charset="0"/>
              </a:rPr>
              <a:t>The content seems to be a summary of post-resurrection appearances and ascension, which are also mentioned in other accounts.</a:t>
            </a:r>
          </a:p>
          <a:p>
            <a:pPr marL="0" indent="0">
              <a:spcBef>
                <a:spcPts val="600"/>
              </a:spcBef>
              <a:buNone/>
            </a:pPr>
            <a:r>
              <a:rPr lang="en-US" sz="9600" dirty="0">
                <a:solidFill>
                  <a:schemeClr val="accent4"/>
                </a:solidFill>
              </a:rPr>
              <a:t>Early church usage</a:t>
            </a:r>
          </a:p>
          <a:p>
            <a:pPr marL="457200" lvl="1" indent="0">
              <a:spcBef>
                <a:spcPts val="600"/>
              </a:spcBef>
              <a:buNone/>
              <a:tabLst>
                <a:tab pos="574675" algn="l"/>
              </a:tabLst>
            </a:pPr>
            <a:r>
              <a:rPr lang="en-US" sz="7800" dirty="0">
                <a:latin typeface="Amasis MT Pro" panose="020F0502020204030204" pitchFamily="18" charset="0"/>
              </a:rPr>
              <a:t>Some early “church fathers” (e.g., Clement of Alexandria &amp; Origen) do not quote or reference verses 9-20, suggesting that they may not have been part of the original text.</a:t>
            </a:r>
            <a:endParaRPr lang="en-US" sz="3400" dirty="0"/>
          </a:p>
          <a:p>
            <a:pPr marL="0" indent="0" algn="ctr">
              <a:buNone/>
            </a:pPr>
            <a:endParaRPr lang="en-US" sz="3600" dirty="0"/>
          </a:p>
        </p:txBody>
      </p:sp>
    </p:spTree>
    <p:extLst>
      <p:ext uri="{BB962C8B-B14F-4D97-AF65-F5344CB8AC3E}">
        <p14:creationId xmlns:p14="http://schemas.microsoft.com/office/powerpoint/2010/main" val="1310741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32619" y="157317"/>
            <a:ext cx="11415252" cy="6341806"/>
          </a:xfrm>
        </p:spPr>
        <p:txBody>
          <a:bodyPr>
            <a:normAutofit fontScale="92500" lnSpcReduction="20000"/>
          </a:bodyPr>
          <a:lstStyle/>
          <a:p>
            <a:pPr marL="0" indent="0" algn="ctr">
              <a:buNone/>
            </a:pPr>
            <a:r>
              <a:rPr lang="en-US" sz="3600" dirty="0">
                <a:solidFill>
                  <a:srgbClr val="FFFF00"/>
                </a:solidFill>
                <a:effectLst/>
              </a:rPr>
              <a:t>OBSERVATIONS ON “AUTHORSHIP”</a:t>
            </a:r>
          </a:p>
          <a:p>
            <a:pPr marL="0" indent="0">
              <a:buNone/>
            </a:pPr>
            <a:r>
              <a:rPr lang="en-US" sz="3300" dirty="0">
                <a:solidFill>
                  <a:srgbClr val="00B0F0"/>
                </a:solidFill>
                <a:effectLst/>
                <a:latin typeface="Amasis MT Pro" panose="020F0502020204030204" pitchFamily="18" charset="0"/>
              </a:rPr>
              <a:t>Two of the earliest manuscripts (</a:t>
            </a:r>
            <a:r>
              <a:rPr lang="en-US" sz="3300" i="1" dirty="0">
                <a:solidFill>
                  <a:srgbClr val="00B0F0"/>
                </a:solidFill>
                <a:effectLst/>
                <a:latin typeface="Amasis MT Pro" panose="020F0502020204030204" pitchFamily="18" charset="0"/>
              </a:rPr>
              <a:t>Codex Sinaiticus </a:t>
            </a:r>
            <a:r>
              <a:rPr lang="en-US" sz="3300" dirty="0">
                <a:solidFill>
                  <a:srgbClr val="00B0F0"/>
                </a:solidFill>
                <a:effectLst/>
                <a:latin typeface="Amasis MT Pro" panose="020F0502020204030204" pitchFamily="18" charset="0"/>
              </a:rPr>
              <a:t>and </a:t>
            </a:r>
            <a:r>
              <a:rPr lang="en-US" sz="3300" i="1" dirty="0">
                <a:solidFill>
                  <a:srgbClr val="00B0F0"/>
                </a:solidFill>
                <a:effectLst/>
                <a:latin typeface="Amasis MT Pro" panose="020F0502020204030204" pitchFamily="18" charset="0"/>
              </a:rPr>
              <a:t>Codex </a:t>
            </a:r>
            <a:r>
              <a:rPr lang="en-US" sz="3300" i="1" dirty="0" err="1">
                <a:solidFill>
                  <a:srgbClr val="00B0F0"/>
                </a:solidFill>
                <a:effectLst/>
                <a:latin typeface="Amasis MT Pro" panose="020F0502020204030204" pitchFamily="18" charset="0"/>
              </a:rPr>
              <a:t>Vaticanus</a:t>
            </a:r>
            <a:r>
              <a:rPr lang="en-US" sz="3300" dirty="0">
                <a:solidFill>
                  <a:srgbClr val="00B0F0"/>
                </a:solidFill>
                <a:effectLst/>
                <a:latin typeface="Amasis MT Pro" panose="020F0502020204030204" pitchFamily="18" charset="0"/>
              </a:rPr>
              <a:t>) do not contain verses 9-20. </a:t>
            </a:r>
          </a:p>
          <a:p>
            <a:pPr marL="0" indent="0">
              <a:buNone/>
            </a:pPr>
            <a:r>
              <a:rPr lang="en-US" sz="3300" dirty="0">
                <a:latin typeface="Amasis MT Pro" panose="020F0502020204030204" pitchFamily="18" charset="0"/>
              </a:rPr>
              <a:t>Note 1: The Bible does not tell us who wrote the Book of Mark, including the final 12 verses. If it were necessary that we know who the human writer was, God would have told us, as He did for many books of the Bible.</a:t>
            </a:r>
          </a:p>
          <a:p>
            <a:pPr marL="0" indent="0">
              <a:buNone/>
            </a:pPr>
            <a:r>
              <a:rPr lang="en-US" sz="3300" dirty="0">
                <a:latin typeface="Amasis MT Pro" panose="020F0502020204030204" pitchFamily="18" charset="0"/>
              </a:rPr>
              <a:t>Note 2: There are several books in the Bible in which the end of the book MAY NOT have the same writer as the bulk of the book (e.g., Deuteronomy, Joshua).</a:t>
            </a:r>
          </a:p>
          <a:p>
            <a:pPr marL="0" indent="0">
              <a:buNone/>
            </a:pPr>
            <a:r>
              <a:rPr lang="en-US" sz="3300" dirty="0">
                <a:latin typeface="Amasis MT Pro" panose="020F0502020204030204" pitchFamily="18" charset="0"/>
              </a:rPr>
              <a:t>Remember, 2 Timothy 3:16-17, God is the actual author!</a:t>
            </a:r>
          </a:p>
          <a:p>
            <a:pPr marL="0" indent="0" algn="ctr">
              <a:buNone/>
            </a:pPr>
            <a:endParaRPr lang="en-US" sz="3600" dirty="0"/>
          </a:p>
        </p:txBody>
      </p:sp>
    </p:spTree>
    <p:extLst>
      <p:ext uri="{BB962C8B-B14F-4D97-AF65-F5344CB8AC3E}">
        <p14:creationId xmlns:p14="http://schemas.microsoft.com/office/powerpoint/2010/main" val="268351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32619" y="157317"/>
            <a:ext cx="11415252" cy="6341806"/>
          </a:xfrm>
        </p:spPr>
        <p:txBody>
          <a:bodyPr>
            <a:normAutofit/>
          </a:bodyPr>
          <a:lstStyle/>
          <a:p>
            <a:pPr marL="0" indent="0" algn="ctr">
              <a:buNone/>
            </a:pPr>
            <a:r>
              <a:rPr lang="en-US" sz="3600" dirty="0">
                <a:solidFill>
                  <a:srgbClr val="FFFF00"/>
                </a:solidFill>
              </a:rPr>
              <a:t>OBSERVATIONS ON “TEXTUAL EVIDENCE”</a:t>
            </a:r>
          </a:p>
          <a:p>
            <a:pPr marL="0" indent="0">
              <a:buNone/>
            </a:pPr>
            <a:r>
              <a:rPr lang="en-US" sz="3300" dirty="0">
                <a:solidFill>
                  <a:srgbClr val="00B0F0"/>
                </a:solidFill>
                <a:latin typeface="Amasis MT Pro" panose="020F0502020204030204" pitchFamily="18" charset="0"/>
              </a:rPr>
              <a:t>Two of the earliest manuscripts (Codex Sinaiticus and Codex </a:t>
            </a:r>
            <a:r>
              <a:rPr lang="en-US" sz="3300" dirty="0" err="1">
                <a:solidFill>
                  <a:srgbClr val="00B0F0"/>
                </a:solidFill>
                <a:latin typeface="Amasis MT Pro" panose="020F0502020204030204" pitchFamily="18" charset="0"/>
              </a:rPr>
              <a:t>Vaticanus</a:t>
            </a:r>
            <a:r>
              <a:rPr lang="en-US" sz="3300" dirty="0">
                <a:solidFill>
                  <a:srgbClr val="00B0F0"/>
                </a:solidFill>
                <a:latin typeface="Amasis MT Pro" panose="020F0502020204030204" pitchFamily="18" charset="0"/>
              </a:rPr>
              <a:t>) do not contain verses 9-20. Later manuscripts add these verses, but with variations.</a:t>
            </a:r>
            <a:endParaRPr lang="en-US" sz="3300" dirty="0">
              <a:latin typeface="Amasis MT Pro" panose="020F0502020204030204" pitchFamily="18" charset="0"/>
            </a:endParaRPr>
          </a:p>
          <a:p>
            <a:pPr marL="0" indent="0">
              <a:buNone/>
            </a:pPr>
            <a:r>
              <a:rPr lang="en-US" sz="3300" dirty="0">
                <a:latin typeface="Amasis MT Pro" panose="020F0502020204030204" pitchFamily="18" charset="0"/>
              </a:rPr>
              <a:t>Note 1: Many hundreds of manuscripts DO contain Mark 16:9-20.</a:t>
            </a:r>
          </a:p>
          <a:p>
            <a:pPr marL="0" indent="0">
              <a:buNone/>
            </a:pPr>
            <a:r>
              <a:rPr lang="en-US" sz="3300" dirty="0">
                <a:latin typeface="Amasis MT Pro" panose="020F0502020204030204" pitchFamily="18" charset="0"/>
              </a:rPr>
              <a:t>Note 2: I </a:t>
            </a:r>
            <a:r>
              <a:rPr lang="en-US" sz="3300">
                <a:latin typeface="Amasis MT Pro" panose="020F0502020204030204" pitchFamily="18" charset="0"/>
              </a:rPr>
              <a:t>checked for more </a:t>
            </a:r>
            <a:r>
              <a:rPr lang="en-US" sz="3300" dirty="0">
                <a:latin typeface="Amasis MT Pro" panose="020F0502020204030204" pitchFamily="18" charset="0"/>
              </a:rPr>
              <a:t>than 50 English translations, and all of them included Mark 16:9-20.</a:t>
            </a:r>
          </a:p>
          <a:p>
            <a:pPr marL="0" indent="0">
              <a:buNone/>
            </a:pPr>
            <a:r>
              <a:rPr lang="en-US" sz="3300" dirty="0">
                <a:latin typeface="Amasis MT Pro" panose="020F0502020204030204" pitchFamily="18" charset="0"/>
              </a:rPr>
              <a:t>Note 3: Remember, 1 Corinthians 2:13 and Ephesians 3:3-5. The words were revealed by God.</a:t>
            </a:r>
          </a:p>
          <a:p>
            <a:pPr marL="0" indent="0" algn="ctr">
              <a:buNone/>
            </a:pPr>
            <a:endParaRPr lang="en-US" sz="3600" dirty="0"/>
          </a:p>
        </p:txBody>
      </p:sp>
    </p:spTree>
    <p:extLst>
      <p:ext uri="{BB962C8B-B14F-4D97-AF65-F5344CB8AC3E}">
        <p14:creationId xmlns:p14="http://schemas.microsoft.com/office/powerpoint/2010/main" val="397332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32619" y="157317"/>
            <a:ext cx="11415252" cy="6341806"/>
          </a:xfrm>
        </p:spPr>
        <p:txBody>
          <a:bodyPr>
            <a:normAutofit fontScale="77500" lnSpcReduction="20000"/>
          </a:bodyPr>
          <a:lstStyle/>
          <a:p>
            <a:pPr marL="0" indent="0" algn="ctr">
              <a:buNone/>
            </a:pPr>
            <a:r>
              <a:rPr lang="en-US" sz="3600" dirty="0">
                <a:solidFill>
                  <a:srgbClr val="FFFF00"/>
                </a:solidFill>
              </a:rPr>
              <a:t>OBSERVATIONS ON “STYLE AND LANGUAGE”</a:t>
            </a:r>
          </a:p>
          <a:p>
            <a:pPr marL="0" indent="0">
              <a:buNone/>
            </a:pPr>
            <a:r>
              <a:rPr lang="en-US" sz="3600" dirty="0">
                <a:solidFill>
                  <a:schemeClr val="accent2"/>
                </a:solidFill>
                <a:latin typeface="Amasis MT Pro" panose="020F0502020204030204" pitchFamily="18" charset="0"/>
              </a:rPr>
              <a:t>The writing style and language of verses 9-20 differ from the rest of Mark, suggesting a possible addition by a later scribe.</a:t>
            </a:r>
          </a:p>
          <a:p>
            <a:pPr marL="0" indent="0">
              <a:buNone/>
            </a:pPr>
            <a:r>
              <a:rPr lang="en-US" sz="3600" dirty="0">
                <a:latin typeface="Amasis MT Pro" panose="020F0502020204030204" pitchFamily="18" charset="0"/>
              </a:rPr>
              <a:t>Note 1: So what? The words were chosen by the Holy Spirit.</a:t>
            </a:r>
          </a:p>
          <a:p>
            <a:pPr marL="0" indent="0">
              <a:buNone/>
            </a:pPr>
            <a:r>
              <a:rPr lang="en-US" sz="3600" dirty="0">
                <a:latin typeface="Amasis MT Pro" panose="020F0502020204030204" pitchFamily="18" charset="0"/>
              </a:rPr>
              <a:t>Note 2: Do writers use the same “style and language” in all that they write? For example, writing a “dissertation” or an “email”?</a:t>
            </a:r>
          </a:p>
          <a:p>
            <a:pPr marL="0" indent="0">
              <a:buNone/>
            </a:pPr>
            <a:r>
              <a:rPr lang="en-US" sz="3600" dirty="0">
                <a:latin typeface="Amasis MT Pro" panose="020F0502020204030204" pitchFamily="18" charset="0"/>
              </a:rPr>
              <a:t>Note 3: This argument is very subjective! Some use the same “logic” to deny authorship of various books of the Bible.</a:t>
            </a:r>
          </a:p>
          <a:p>
            <a:pPr marL="0" indent="0">
              <a:buNone/>
            </a:pPr>
            <a:r>
              <a:rPr lang="en-US" sz="3600" dirty="0">
                <a:latin typeface="Amasis MT Pro" panose="020F0502020204030204" pitchFamily="18" charset="0"/>
              </a:rPr>
              <a:t>Note 4: God is the real author / originator of all of the Bible. The same God inspired Hebrews and Revelation!</a:t>
            </a:r>
          </a:p>
          <a:p>
            <a:pPr marL="0" indent="0">
              <a:buNone/>
            </a:pPr>
            <a:endParaRPr lang="en-US" sz="3600" dirty="0">
              <a:solidFill>
                <a:srgbClr val="FFFF00"/>
              </a:solidFill>
            </a:endParaRPr>
          </a:p>
          <a:p>
            <a:pPr marL="0" indent="0">
              <a:buNone/>
            </a:pPr>
            <a:r>
              <a:rPr lang="en-US" sz="3300" dirty="0">
                <a:latin typeface="Amasis MT Pro" panose="020F0502020204030204" pitchFamily="18" charset="0"/>
              </a:rPr>
              <a:t>.</a:t>
            </a:r>
          </a:p>
          <a:p>
            <a:pPr marL="0" indent="0" algn="ctr">
              <a:buNone/>
            </a:pPr>
            <a:endParaRPr lang="en-US" sz="3600" dirty="0"/>
          </a:p>
        </p:txBody>
      </p:sp>
    </p:spTree>
    <p:extLst>
      <p:ext uri="{BB962C8B-B14F-4D97-AF65-F5344CB8AC3E}">
        <p14:creationId xmlns:p14="http://schemas.microsoft.com/office/powerpoint/2010/main" val="126468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32619" y="157317"/>
            <a:ext cx="11415252" cy="6341806"/>
          </a:xfrm>
        </p:spPr>
        <p:txBody>
          <a:bodyPr>
            <a:normAutofit lnSpcReduction="10000"/>
          </a:bodyPr>
          <a:lstStyle/>
          <a:p>
            <a:pPr marL="0" indent="0" algn="ctr">
              <a:buNone/>
            </a:pPr>
            <a:r>
              <a:rPr lang="en-US" sz="3600" dirty="0">
                <a:solidFill>
                  <a:srgbClr val="FFFF00"/>
                </a:solidFill>
              </a:rPr>
              <a:t>OBSERVATIONS ON “CONTENT”</a:t>
            </a:r>
          </a:p>
          <a:p>
            <a:pPr marL="0" indent="0">
              <a:buNone/>
            </a:pPr>
            <a:r>
              <a:rPr lang="en-US" sz="3600" dirty="0">
                <a:solidFill>
                  <a:schemeClr val="accent2"/>
                </a:solidFill>
                <a:latin typeface="Amasis MT Pro" panose="020F0502020204030204" pitchFamily="18" charset="0"/>
              </a:rPr>
              <a:t>The content seems to be a summary of post-resurrection appearances and ascension, which are also 	mentioned in other accounts.</a:t>
            </a:r>
          </a:p>
          <a:p>
            <a:pPr marL="0" indent="0">
              <a:buNone/>
            </a:pPr>
            <a:r>
              <a:rPr lang="en-US" sz="3600" dirty="0">
                <a:latin typeface="Amasis MT Pro" panose="020F0502020204030204" pitchFamily="18" charset="0"/>
              </a:rPr>
              <a:t>Note 1: Nothing in Mark 16:9-20 contradicts what any other inspired writers record.</a:t>
            </a:r>
          </a:p>
          <a:p>
            <a:pPr marL="0" indent="0">
              <a:buNone/>
            </a:pPr>
            <a:r>
              <a:rPr lang="en-US" sz="3600" dirty="0">
                <a:latin typeface="Amasis MT Pro" panose="020F0502020204030204" pitchFamily="18" charset="0"/>
              </a:rPr>
              <a:t>Note 2: The same items are often recorded by different writers, often using different words but expressing the same idea.</a:t>
            </a:r>
          </a:p>
          <a:p>
            <a:pPr marL="0" indent="0">
              <a:buNone/>
            </a:pPr>
            <a:endParaRPr lang="en-US" sz="3300" dirty="0">
              <a:effectLst/>
              <a:latin typeface="Amasis MT Pro" panose="020F0502020204030204" pitchFamily="18" charset="0"/>
            </a:endParaRPr>
          </a:p>
          <a:p>
            <a:pPr marL="0" indent="0" algn="ctr">
              <a:buNone/>
            </a:pPr>
            <a:endParaRPr lang="en-US" sz="3600" dirty="0"/>
          </a:p>
        </p:txBody>
      </p:sp>
    </p:spTree>
    <p:extLst>
      <p:ext uri="{BB962C8B-B14F-4D97-AF65-F5344CB8AC3E}">
        <p14:creationId xmlns:p14="http://schemas.microsoft.com/office/powerpoint/2010/main" val="198913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388374" y="157317"/>
            <a:ext cx="11415252" cy="6341806"/>
          </a:xfrm>
        </p:spPr>
        <p:txBody>
          <a:bodyPr>
            <a:normAutofit/>
          </a:bodyPr>
          <a:lstStyle/>
          <a:p>
            <a:pPr marL="0" indent="0" algn="ctr">
              <a:buNone/>
            </a:pPr>
            <a:r>
              <a:rPr lang="en-US" sz="3600" dirty="0">
                <a:solidFill>
                  <a:srgbClr val="FFFF00"/>
                </a:solidFill>
              </a:rPr>
              <a:t>OBSERVATIONS ON “EARLY CHURCH USAGE”</a:t>
            </a:r>
          </a:p>
          <a:p>
            <a:pPr marL="0" indent="0">
              <a:buNone/>
            </a:pPr>
            <a:r>
              <a:rPr lang="en-US" sz="3600" dirty="0">
                <a:solidFill>
                  <a:schemeClr val="accent2"/>
                </a:solidFill>
                <a:latin typeface="Amasis MT Pro" panose="020F0502020204030204" pitchFamily="18" charset="0"/>
              </a:rPr>
              <a:t>Some early “church fathers” (e.g., Clement of Alexandria &amp; Origen) do not quote or reference verses 9-20, suggesting that they may not have been part of the original text.</a:t>
            </a:r>
          </a:p>
          <a:p>
            <a:pPr marL="0" indent="0">
              <a:buNone/>
            </a:pPr>
            <a:r>
              <a:rPr lang="en-US" sz="2800" dirty="0">
                <a:latin typeface="Amasis MT Pro" panose="020F0502020204030204" pitchFamily="18" charset="0"/>
              </a:rPr>
              <a:t>Note 1: Should ALL early non-inspired writers be expected to quote from these 12 verses at the end of Mark’s record? If so, on what basis is that position reasonably held?</a:t>
            </a:r>
          </a:p>
          <a:p>
            <a:pPr marL="0" indent="0">
              <a:buNone/>
            </a:pPr>
            <a:r>
              <a:rPr lang="en-US" sz="2800" dirty="0">
                <a:latin typeface="Amasis MT Pro" panose="020F0502020204030204" pitchFamily="18" charset="0"/>
              </a:rPr>
              <a:t>Note 2: Many early writers DID quote or reference these verses, including Irenaeus, Papias, Justin Martyr, Tatian, and Hippolytus before the time of </a:t>
            </a:r>
            <a:r>
              <a:rPr lang="en-US" sz="2800" i="1" dirty="0">
                <a:latin typeface="Amasis MT Pro" panose="020F0502020204030204" pitchFamily="18" charset="0"/>
              </a:rPr>
              <a:t>Codex </a:t>
            </a:r>
            <a:r>
              <a:rPr lang="en-US" sz="2800" i="1" dirty="0" err="1">
                <a:latin typeface="Amasis MT Pro" panose="020F0502020204030204" pitchFamily="18" charset="0"/>
              </a:rPr>
              <a:t>Vaticanus</a:t>
            </a:r>
            <a:r>
              <a:rPr lang="en-US" sz="2800" i="1" dirty="0">
                <a:latin typeface="Amasis MT Pro" panose="020F0502020204030204" pitchFamily="18" charset="0"/>
              </a:rPr>
              <a:t> </a:t>
            </a:r>
            <a:r>
              <a:rPr lang="en-US" sz="2800" dirty="0">
                <a:latin typeface="Amasis MT Pro" panose="020F0502020204030204" pitchFamily="18" charset="0"/>
              </a:rPr>
              <a:t>and </a:t>
            </a:r>
            <a:r>
              <a:rPr lang="en-US" sz="2800" i="1" dirty="0">
                <a:latin typeface="Amasis MT Pro" panose="020F0502020204030204" pitchFamily="18" charset="0"/>
              </a:rPr>
              <a:t>Codex Sinaiticus</a:t>
            </a:r>
            <a:r>
              <a:rPr lang="en-US" sz="2800" dirty="0">
                <a:latin typeface="Amasis MT Pro" panose="020F0502020204030204" pitchFamily="18" charset="0"/>
              </a:rPr>
              <a:t>.</a:t>
            </a:r>
          </a:p>
          <a:p>
            <a:pPr marL="0" indent="0">
              <a:buNone/>
            </a:pPr>
            <a:endParaRPr lang="en-US" sz="3300" dirty="0">
              <a:latin typeface="Amasis MT Pro" panose="020F0502020204030204" pitchFamily="18" charset="0"/>
            </a:endParaRPr>
          </a:p>
          <a:p>
            <a:pPr marL="0" indent="0" algn="ctr">
              <a:buNone/>
            </a:pPr>
            <a:endParaRPr lang="en-US" sz="3600" dirty="0"/>
          </a:p>
        </p:txBody>
      </p:sp>
    </p:spTree>
    <p:extLst>
      <p:ext uri="{BB962C8B-B14F-4D97-AF65-F5344CB8AC3E}">
        <p14:creationId xmlns:p14="http://schemas.microsoft.com/office/powerpoint/2010/main" val="146702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913795" y="383457"/>
            <a:ext cx="10353762" cy="6051209"/>
          </a:xfrm>
        </p:spPr>
        <p:txBody>
          <a:bodyPr>
            <a:normAutofit/>
          </a:bodyPr>
          <a:lstStyle/>
          <a:p>
            <a:pPr marL="0" indent="0" algn="ctr">
              <a:buNone/>
            </a:pPr>
            <a:r>
              <a:rPr lang="en-US" sz="3600" dirty="0">
                <a:solidFill>
                  <a:srgbClr val="FFFF00"/>
                </a:solidFill>
              </a:rPr>
              <a:t>CODEX SINAITICUS</a:t>
            </a:r>
          </a:p>
          <a:p>
            <a:r>
              <a:rPr lang="en-US" sz="3600" dirty="0">
                <a:effectLst/>
                <a:latin typeface="Amasis MT Pro" panose="020F0502020204030204" pitchFamily="18" charset="0"/>
              </a:rPr>
              <a:t>Dated to the mid-4</a:t>
            </a:r>
            <a:r>
              <a:rPr lang="en-US" sz="3600" baseline="30000" dirty="0">
                <a:effectLst/>
                <a:latin typeface="Amasis MT Pro" panose="020F0502020204030204" pitchFamily="18" charset="0"/>
              </a:rPr>
              <a:t>th</a:t>
            </a:r>
            <a:r>
              <a:rPr lang="en-US" sz="3600" dirty="0">
                <a:effectLst/>
                <a:latin typeface="Amasis MT Pro" panose="020F0502020204030204" pitchFamily="18" charset="0"/>
              </a:rPr>
              <a:t> century</a:t>
            </a:r>
          </a:p>
          <a:p>
            <a:r>
              <a:rPr lang="en-US" sz="3600" dirty="0">
                <a:effectLst/>
                <a:latin typeface="Amasis MT Pro" panose="020F0502020204030204" pitchFamily="18" charset="0"/>
              </a:rPr>
              <a:t>It includes the majority of the Greek OT and the Greek NT, plus the </a:t>
            </a:r>
            <a:r>
              <a:rPr lang="en-US" sz="3600" i="1" dirty="0">
                <a:effectLst/>
                <a:latin typeface="Amasis MT Pro" panose="020F0502020204030204" pitchFamily="18" charset="0"/>
              </a:rPr>
              <a:t>Epistle of Barnabas </a:t>
            </a:r>
            <a:r>
              <a:rPr lang="en-US" sz="3600" dirty="0">
                <a:effectLst/>
                <a:latin typeface="Amasis MT Pro" panose="020F0502020204030204" pitchFamily="18" charset="0"/>
              </a:rPr>
              <a:t>and the </a:t>
            </a:r>
            <a:r>
              <a:rPr lang="en-US" sz="3600" i="1" dirty="0">
                <a:effectLst/>
                <a:latin typeface="Amasis MT Pro" panose="020F0502020204030204" pitchFamily="18" charset="0"/>
              </a:rPr>
              <a:t>Shepherd of </a:t>
            </a:r>
            <a:r>
              <a:rPr lang="en-US" sz="3600" i="1" dirty="0" err="1">
                <a:effectLst/>
                <a:latin typeface="Amasis MT Pro" panose="020F0502020204030204" pitchFamily="18" charset="0"/>
              </a:rPr>
              <a:t>Hermas</a:t>
            </a:r>
            <a:r>
              <a:rPr lang="en-US" sz="3600" dirty="0">
                <a:effectLst/>
                <a:latin typeface="Amasis MT Pro" panose="020F0502020204030204" pitchFamily="18" charset="0"/>
              </a:rPr>
              <a:t>.</a:t>
            </a:r>
          </a:p>
          <a:p>
            <a:r>
              <a:rPr lang="en-US" sz="3600" dirty="0">
                <a:effectLst/>
                <a:latin typeface="Amasis MT Pro" panose="020F0502020204030204" pitchFamily="18" charset="0"/>
              </a:rPr>
              <a:t>It is one of the earliest and most complete manuscripts of the Bible.</a:t>
            </a:r>
          </a:p>
          <a:p>
            <a:r>
              <a:rPr lang="en-US" sz="3600" dirty="0">
                <a:effectLst/>
                <a:latin typeface="Amasis MT Pro" panose="020F0502020204030204" pitchFamily="18" charset="0"/>
              </a:rPr>
              <a:t>It contains the oldest complete copy of the NT.</a:t>
            </a:r>
          </a:p>
        </p:txBody>
      </p:sp>
    </p:spTree>
    <p:extLst>
      <p:ext uri="{BB962C8B-B14F-4D97-AF65-F5344CB8AC3E}">
        <p14:creationId xmlns:p14="http://schemas.microsoft.com/office/powerpoint/2010/main" val="4140711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5F21-53EC-800F-FDE1-61DAA1D8E98A}"/>
              </a:ext>
            </a:extLst>
          </p:cNvPr>
          <p:cNvSpPr>
            <a:spLocks noGrp="1"/>
          </p:cNvSpPr>
          <p:nvPr>
            <p:ph idx="1"/>
          </p:nvPr>
        </p:nvSpPr>
        <p:spPr>
          <a:xfrm>
            <a:off x="451556" y="383458"/>
            <a:ext cx="11322755" cy="6091084"/>
          </a:xfrm>
        </p:spPr>
        <p:txBody>
          <a:bodyPr>
            <a:normAutofit/>
          </a:bodyPr>
          <a:lstStyle/>
          <a:p>
            <a:pPr marL="0" indent="0" algn="ctr">
              <a:buNone/>
            </a:pPr>
            <a:r>
              <a:rPr lang="en-US" sz="3600" dirty="0">
                <a:solidFill>
                  <a:srgbClr val="FFFF00"/>
                </a:solidFill>
              </a:rPr>
              <a:t>CODEX VATICANUS (I)</a:t>
            </a:r>
          </a:p>
          <a:p>
            <a:r>
              <a:rPr lang="en-US" sz="2800" dirty="0">
                <a:latin typeface="Amasis MT Pro" panose="020F0502020204030204" pitchFamily="18" charset="0"/>
              </a:rPr>
              <a:t>Using  the study of comparative writing styles (</a:t>
            </a:r>
            <a:r>
              <a:rPr lang="en-US" sz="2800" dirty="0" err="1">
                <a:latin typeface="Amasis MT Pro" panose="020F0502020204030204" pitchFamily="18" charset="0"/>
              </a:rPr>
              <a:t>palaeography</a:t>
            </a:r>
            <a:r>
              <a:rPr lang="en-US" sz="2800" dirty="0">
                <a:latin typeface="Amasis MT Pro" panose="020F0502020204030204" pitchFamily="18" charset="0"/>
              </a:rPr>
              <a:t>), it has been dated to the 4</a:t>
            </a:r>
            <a:r>
              <a:rPr lang="en-US" sz="2800" baseline="30000" dirty="0">
                <a:latin typeface="Amasis MT Pro" panose="020F0502020204030204" pitchFamily="18" charset="0"/>
              </a:rPr>
              <a:t>th</a:t>
            </a:r>
            <a:r>
              <a:rPr lang="en-US" sz="2800" dirty="0">
                <a:latin typeface="Amasis MT Pro" panose="020F0502020204030204" pitchFamily="18" charset="0"/>
              </a:rPr>
              <a:t> century.</a:t>
            </a:r>
          </a:p>
          <a:p>
            <a:r>
              <a:rPr lang="en-US" sz="2800" dirty="0">
                <a:latin typeface="Amasis MT Pro" panose="020F0502020204030204" pitchFamily="18" charset="0"/>
              </a:rPr>
              <a:t>It contains the majority of the Greek OT and the majority of the Greek NT.</a:t>
            </a:r>
          </a:p>
          <a:p>
            <a:r>
              <a:rPr lang="en-US" sz="2800" dirty="0">
                <a:latin typeface="Amasis MT Pro" panose="020F0502020204030204" pitchFamily="18" charset="0"/>
              </a:rPr>
              <a:t>Along with Codex </a:t>
            </a:r>
            <a:r>
              <a:rPr lang="en-US" sz="2800" dirty="0" err="1">
                <a:latin typeface="Amasis MT Pro" panose="020F0502020204030204" pitchFamily="18" charset="0"/>
              </a:rPr>
              <a:t>Alexandrinus</a:t>
            </a:r>
            <a:r>
              <a:rPr lang="en-US" sz="2800" dirty="0">
                <a:latin typeface="Amasis MT Pro" panose="020F0502020204030204" pitchFamily="18" charset="0"/>
              </a:rPr>
              <a:t> and Codex Sinaiticus, it is one of the earliest and most complete manuscripts of the Bible.</a:t>
            </a:r>
          </a:p>
          <a:p>
            <a:r>
              <a:rPr lang="en-US" sz="2800" dirty="0">
                <a:latin typeface="Amasis MT Pro" panose="020F0502020204030204" pitchFamily="18" charset="0"/>
              </a:rPr>
              <a:t>Originally it must have been composed of 830 parchment leaves, but it appears that 71 leaves have been lost. </a:t>
            </a:r>
          </a:p>
          <a:p>
            <a:r>
              <a:rPr lang="en-US" sz="2800" dirty="0">
                <a:latin typeface="Amasis MT Pro" panose="020F0502020204030204" pitchFamily="18" charset="0"/>
              </a:rPr>
              <a:t>This codex is lacking Hebrews part of chapter 9 to the end of the book, 1 Timothy, 2 Timothy, Titus, Philemon, and Revelation.</a:t>
            </a:r>
          </a:p>
          <a:p>
            <a:endParaRPr lang="en-US" sz="2800" dirty="0">
              <a:latin typeface="Amasis MT Pro" panose="020F0502020204030204" pitchFamily="18" charset="0"/>
            </a:endParaRPr>
          </a:p>
          <a:p>
            <a:endParaRPr lang="en-US" sz="2800" dirty="0">
              <a:latin typeface="Amasis MT Pro" panose="020F0502020204030204" pitchFamily="18" charset="0"/>
            </a:endParaRPr>
          </a:p>
        </p:txBody>
      </p:sp>
      <p:sp>
        <p:nvSpPr>
          <p:cNvPr id="2" name="Content Placeholder 2">
            <a:extLst>
              <a:ext uri="{FF2B5EF4-FFF2-40B4-BE49-F238E27FC236}">
                <a16:creationId xmlns:a16="http://schemas.microsoft.com/office/drawing/2014/main" id="{0CE989A2-C399-5719-652E-8FF6B8868FF0}"/>
              </a:ext>
            </a:extLst>
          </p:cNvPr>
          <p:cNvSpPr txBox="1">
            <a:spLocks/>
          </p:cNvSpPr>
          <p:nvPr/>
        </p:nvSpPr>
        <p:spPr>
          <a:xfrm>
            <a:off x="818000" y="383458"/>
            <a:ext cx="10353762" cy="540774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0" indent="0" algn="ctr">
              <a:buFont typeface="Arial" panose="020B0604020202020204" pitchFamily="34" charset="0"/>
              <a:buNone/>
            </a:pPr>
            <a:endParaRPr lang="en-US" sz="3600" dirty="0"/>
          </a:p>
        </p:txBody>
      </p:sp>
    </p:spTree>
    <p:extLst>
      <p:ext uri="{BB962C8B-B14F-4D97-AF65-F5344CB8AC3E}">
        <p14:creationId xmlns:p14="http://schemas.microsoft.com/office/powerpoint/2010/main" val="2713239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TM04033921[[fn=Damask]]</Template>
  <TotalTime>3710</TotalTime>
  <Words>1166</Words>
  <Application>Microsoft Office PowerPoint</Application>
  <PresentationFormat>Widescreen</PresentationFormat>
  <Paragraphs>81</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Amasis MT Pro</vt:lpstr>
      <vt:lpstr>Aptos</vt:lpstr>
      <vt:lpstr>Arial</vt:lpstr>
      <vt:lpstr>Bookman Old Style</vt:lpstr>
      <vt:lpstr>Rockwell</vt:lpstr>
      <vt:lpstr>Segoe UI</vt:lpstr>
      <vt:lpstr>Damask</vt:lpstr>
      <vt:lpstr>IS mark 16:9-20 inspired SCRIPTURE?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mark 16:9-20 inspired?</dc:title>
  <dc:creator>Thomas Thrasher</dc:creator>
  <cp:lastModifiedBy>Osamagbe Egharevba</cp:lastModifiedBy>
  <cp:revision>32</cp:revision>
  <dcterms:created xsi:type="dcterms:W3CDTF">2024-09-02T23:13:07Z</dcterms:created>
  <dcterms:modified xsi:type="dcterms:W3CDTF">2024-09-11T20:50:53Z</dcterms:modified>
</cp:coreProperties>
</file>